
<file path=[Content_Types].xml><?xml version="1.0" encoding="utf-8"?>
<Types xmlns="http://schemas.openxmlformats.org/package/2006/content-types">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presProps.xml" ContentType="application/vnd.openxmlformats-officedocument.presentationml.presProps+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docProps/custom.xml" ContentType="application/vnd.openxmlformats-officedocument.custom-properties+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8" r:id="rId2"/>
    <p:sldId id="259" r:id="rId3"/>
    <p:sldId id="261" r:id="rId4"/>
  </p:sldIdLst>
  <p:sldSz cx="8394700" cy="11531600"/>
  <p:notesSz cx="7099300" cy="10234613"/>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7332A"/>
    <a:srgbClr val="51AE32"/>
    <a:srgbClr val="5DB12F"/>
    <a:srgbClr val="008000"/>
    <a:srgbClr val="B6BBEE"/>
    <a:srgbClr val="51AE45"/>
  </p:clrMru>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200" d="100"/>
          <a:sy n="200" d="100"/>
        </p:scale>
        <p:origin x="2928" y="4854"/>
      </p:cViewPr>
      <p:guideLst>
        <p:guide orient="horz" pos="2880"/>
        <p:guide pos="216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2" descr="C:\Users\Humac\Downloads\A4-MUSTRA background_Page_1.png"/>
          <p:cNvPicPr>
            <a:picLocks noChangeAspect="1" noChangeArrowheads="1"/>
          </p:cNvPicPr>
          <p:nvPr userDrawn="1"/>
        </p:nvPicPr>
        <p:blipFill>
          <a:blip r:embed="rId2" cstate="print"/>
          <a:srcRect/>
          <a:stretch>
            <a:fillRect/>
          </a:stretch>
        </p:blipFill>
        <p:spPr bwMode="auto">
          <a:xfrm>
            <a:off x="-3175" y="0"/>
            <a:ext cx="8397875" cy="11530013"/>
          </a:xfrm>
          <a:prstGeom prst="rect">
            <a:avLst/>
          </a:prstGeom>
          <a:noFill/>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2" descr="C:\Users\Humac\Downloads\A4-MUSTRA background_Page_2.png"/>
          <p:cNvPicPr>
            <a:picLocks noChangeAspect="1" noChangeArrowheads="1"/>
          </p:cNvPicPr>
          <p:nvPr userDrawn="1"/>
        </p:nvPicPr>
        <p:blipFill>
          <a:blip r:embed="rId2" cstate="print"/>
          <a:srcRect/>
          <a:stretch>
            <a:fillRect/>
          </a:stretch>
        </p:blipFill>
        <p:spPr bwMode="auto">
          <a:xfrm>
            <a:off x="0" y="0"/>
            <a:ext cx="8397875" cy="11530013"/>
          </a:xfrm>
          <a:prstGeom prst="rect">
            <a:avLst/>
          </a:prstGeom>
          <a:noFill/>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1" r:id="rId1"/>
    <p:sldLayoutId id="2147483662" r:id="rId2"/>
    <p:sldLayoutId id="2147483665" r:id="rId3"/>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 descr="C:\Users\Humac\Downloads\LOGO-HUMAC-Agro.png"/>
          <p:cNvPicPr>
            <a:picLocks noChangeAspect="1" noChangeArrowheads="1"/>
          </p:cNvPicPr>
          <p:nvPr/>
        </p:nvPicPr>
        <p:blipFill>
          <a:blip r:embed="rId2" cstate="print"/>
          <a:srcRect/>
          <a:stretch>
            <a:fillRect/>
          </a:stretch>
        </p:blipFill>
        <p:spPr bwMode="auto">
          <a:xfrm>
            <a:off x="4425950" y="706549"/>
            <a:ext cx="1524000" cy="944451"/>
          </a:xfrm>
          <a:prstGeom prst="rect">
            <a:avLst/>
          </a:prstGeom>
          <a:noFill/>
        </p:spPr>
      </p:pic>
      <p:sp>
        <p:nvSpPr>
          <p:cNvPr id="17" name="object 24"/>
          <p:cNvSpPr txBox="1">
            <a:spLocks/>
          </p:cNvSpPr>
          <p:nvPr/>
        </p:nvSpPr>
        <p:spPr>
          <a:xfrm>
            <a:off x="1341052" y="706549"/>
            <a:ext cx="1278890" cy="628377"/>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sk-SK" sz="4000" b="1" i="0" u="none" strike="noStrike" kern="0" cap="none" spc="-100" normalizeH="0" noProof="0" dirty="0" smtClean="0">
                <a:ln>
                  <a:noFill/>
                </a:ln>
                <a:solidFill>
                  <a:srgbClr val="E7332A"/>
                </a:solidFill>
                <a:effectLst/>
                <a:uLnTx/>
                <a:uFillTx/>
                <a:latin typeface="Oswald" pitchFamily="2" charset="0"/>
                <a:ea typeface="+mj-ea"/>
                <a:cs typeface="+mj-cs"/>
              </a:rPr>
              <a:t>PÔDA</a:t>
            </a:r>
            <a:endParaRPr kumimoji="0" lang="sk-SK" sz="4000" b="1" i="0" u="none" strike="noStrike" kern="0" cap="none" spc="-100" normalizeH="0" noProof="0" dirty="0">
              <a:ln>
                <a:noFill/>
              </a:ln>
              <a:solidFill>
                <a:srgbClr val="E7332A"/>
              </a:solidFill>
              <a:effectLst/>
              <a:uLnTx/>
              <a:uFillTx/>
              <a:latin typeface="Oswald" pitchFamily="2" charset="0"/>
              <a:ea typeface="+mj-ea"/>
              <a:cs typeface="+mj-cs"/>
            </a:endParaRPr>
          </a:p>
        </p:txBody>
      </p:sp>
      <p:pic>
        <p:nvPicPr>
          <p:cNvPr id="1029" name="Picture 5"/>
          <p:cNvPicPr>
            <a:picLocks noChangeAspect="1" noChangeArrowheads="1"/>
          </p:cNvPicPr>
          <p:nvPr/>
        </p:nvPicPr>
        <p:blipFill>
          <a:blip r:embed="rId3" cstate="print"/>
          <a:srcRect/>
          <a:stretch>
            <a:fillRect/>
          </a:stretch>
        </p:blipFill>
        <p:spPr bwMode="auto">
          <a:xfrm>
            <a:off x="369623" y="355600"/>
            <a:ext cx="897000" cy="1656000"/>
          </a:xfrm>
          <a:prstGeom prst="rect">
            <a:avLst/>
          </a:prstGeom>
          <a:noFill/>
          <a:ln w="9525">
            <a:noFill/>
            <a:miter lim="800000"/>
            <a:headEnd/>
            <a:tailEnd/>
          </a:ln>
          <a:effectLst/>
        </p:spPr>
      </p:pic>
      <p:sp>
        <p:nvSpPr>
          <p:cNvPr id="33" name="object 24"/>
          <p:cNvSpPr txBox="1">
            <a:spLocks/>
          </p:cNvSpPr>
          <p:nvPr/>
        </p:nvSpPr>
        <p:spPr>
          <a:xfrm>
            <a:off x="615950" y="2032000"/>
            <a:ext cx="7162800" cy="689932"/>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sk-SK" sz="2400" b="1" i="0" u="none" strike="noStrike" kern="0" cap="small" normalizeH="0" noProof="0" dirty="0" smtClean="0">
                <a:ln>
                  <a:noFill/>
                </a:ln>
                <a:solidFill>
                  <a:srgbClr val="51AE32"/>
                </a:solidFill>
                <a:effectLst/>
                <a:uLnTx/>
                <a:uFillTx/>
                <a:latin typeface="Oswald" pitchFamily="2" charset="0"/>
                <a:ea typeface="+mj-ea"/>
                <a:cs typeface="+mj-cs"/>
              </a:rPr>
              <a:t>Prírodný stimulátor úrodnosti pôdy </a:t>
            </a:r>
            <a:br>
              <a:rPr kumimoji="0" lang="sk-SK" sz="2400" b="1" i="0" u="none" strike="noStrike" kern="0" cap="small" normalizeH="0" noProof="0" dirty="0" smtClean="0">
                <a:ln>
                  <a:noFill/>
                </a:ln>
                <a:solidFill>
                  <a:srgbClr val="51AE32"/>
                </a:solidFill>
                <a:effectLst/>
                <a:uLnTx/>
                <a:uFillTx/>
                <a:latin typeface="Oswald" pitchFamily="2" charset="0"/>
                <a:ea typeface="+mj-ea"/>
                <a:cs typeface="+mj-cs"/>
              </a:rPr>
            </a:br>
            <a:r>
              <a:rPr kumimoji="0" lang="sk-SK" sz="2000" i="0" u="none" strike="noStrike" kern="0" cap="small" normalizeH="0" noProof="0" dirty="0" smtClean="0">
                <a:ln>
                  <a:noFill/>
                </a:ln>
                <a:solidFill>
                  <a:srgbClr val="51AE32"/>
                </a:solidFill>
                <a:effectLst/>
                <a:uLnTx/>
                <a:uFillTx/>
                <a:latin typeface="Oswald" pitchFamily="2" charset="0"/>
                <a:ea typeface="+mj-ea"/>
                <a:cs typeface="+mj-cs"/>
              </a:rPr>
              <a:t>s vysokým obsahom aktivovaných </a:t>
            </a:r>
            <a:r>
              <a:rPr kumimoji="0" lang="sk-SK" sz="2000" i="0" u="none" strike="noStrike" kern="0" cap="small" normalizeH="0" noProof="0" dirty="0" err="1" smtClean="0">
                <a:ln>
                  <a:noFill/>
                </a:ln>
                <a:solidFill>
                  <a:srgbClr val="51AE32"/>
                </a:solidFill>
                <a:effectLst/>
                <a:uLnTx/>
                <a:uFillTx/>
                <a:latin typeface="Oswald" pitchFamily="2" charset="0"/>
                <a:ea typeface="+mj-ea"/>
                <a:cs typeface="+mj-cs"/>
              </a:rPr>
              <a:t>humínových</a:t>
            </a:r>
            <a:r>
              <a:rPr kumimoji="0" lang="sk-SK" sz="2000" i="0" u="none" strike="noStrike" kern="0" cap="small" normalizeH="0" noProof="0" dirty="0" smtClean="0">
                <a:ln>
                  <a:noFill/>
                </a:ln>
                <a:solidFill>
                  <a:srgbClr val="51AE32"/>
                </a:solidFill>
                <a:effectLst/>
                <a:uLnTx/>
                <a:uFillTx/>
                <a:latin typeface="Oswald" pitchFamily="2" charset="0"/>
                <a:ea typeface="+mj-ea"/>
                <a:cs typeface="+mj-cs"/>
              </a:rPr>
              <a:t> kyselín</a:t>
            </a:r>
            <a:endParaRPr kumimoji="0" lang="sk-SK" sz="2400" b="1" i="0" u="none" strike="noStrike" kern="0" cap="small" normalizeH="0" noProof="0" dirty="0">
              <a:ln>
                <a:noFill/>
              </a:ln>
              <a:solidFill>
                <a:srgbClr val="51AE32"/>
              </a:solidFill>
              <a:effectLst/>
              <a:uLnTx/>
              <a:uFillTx/>
              <a:latin typeface="Oswald" pitchFamily="2" charset="0"/>
              <a:ea typeface="+mj-ea"/>
              <a:cs typeface="+mj-cs"/>
            </a:endParaRPr>
          </a:p>
        </p:txBody>
      </p:sp>
      <p:sp>
        <p:nvSpPr>
          <p:cNvPr id="1031" name="Rectangle 7"/>
          <p:cNvSpPr>
            <a:spLocks noChangeArrowheads="1"/>
          </p:cNvSpPr>
          <p:nvPr/>
        </p:nvSpPr>
        <p:spPr bwMode="auto">
          <a:xfrm>
            <a:off x="615950" y="2717056"/>
            <a:ext cx="4267200" cy="398570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ts val="600"/>
              </a:spcAft>
            </a:pPr>
            <a:r>
              <a:rPr kumimoji="0" lang="sk-SK" sz="900" b="1" i="0" u="none" strike="noStrike" cap="none" normalizeH="0" dirty="0" smtClean="0">
                <a:ln>
                  <a:noFill/>
                </a:ln>
                <a:solidFill>
                  <a:srgbClr val="51AE32"/>
                </a:solidFill>
                <a:effectLst/>
                <a:latin typeface="NimbusSanL" pitchFamily="2" charset="0"/>
                <a:ea typeface="Calibri" pitchFamily="34" charset="0"/>
                <a:cs typeface="Times New Roman" pitchFamily="18" charset="0"/>
              </a:rPr>
              <a:t>HUMAC</a:t>
            </a:r>
            <a:r>
              <a:rPr kumimoji="0" lang="sk-SK" sz="900" b="1" i="0" u="none" strike="noStrike" cap="none" normalizeH="0" baseline="30000" dirty="0" smtClean="0">
                <a:ln>
                  <a:noFill/>
                </a:ln>
                <a:solidFill>
                  <a:srgbClr val="51AE32"/>
                </a:solidFill>
                <a:effectLst/>
                <a:latin typeface="NimbusSanL" pitchFamily="2" charset="0"/>
                <a:ea typeface="Calibri" pitchFamily="34" charset="0"/>
                <a:cs typeface="Calibri" pitchFamily="34" charset="0"/>
              </a:rPr>
              <a:t>®</a:t>
            </a:r>
            <a:r>
              <a:rPr kumimoji="0" lang="sk-SK" sz="900" b="1" i="0" u="none" strike="noStrike" cap="none" normalizeH="0" dirty="0" smtClean="0">
                <a:ln>
                  <a:noFill/>
                </a:ln>
                <a:solidFill>
                  <a:srgbClr val="51AE32"/>
                </a:solidFill>
                <a:effectLst/>
                <a:latin typeface="NimbusSanL" pitchFamily="2" charset="0"/>
                <a:ea typeface="Calibri" pitchFamily="34" charset="0"/>
                <a:cs typeface="Calibri" pitchFamily="34" charset="0"/>
              </a:rPr>
              <a:t> </a:t>
            </a:r>
            <a:r>
              <a:rPr kumimoji="0" lang="sk-SK" sz="900" b="1" i="0" u="none" strike="noStrike" cap="none" normalizeH="0" dirty="0" err="1" smtClean="0">
                <a:ln>
                  <a:noFill/>
                </a:ln>
                <a:solidFill>
                  <a:srgbClr val="51AE32"/>
                </a:solidFill>
                <a:effectLst/>
                <a:latin typeface="NimbusSanL" pitchFamily="2" charset="0"/>
                <a:ea typeface="Calibri" pitchFamily="34" charset="0"/>
                <a:cs typeface="Calibri" pitchFamily="34" charset="0"/>
              </a:rPr>
              <a:t>Agro</a:t>
            </a:r>
            <a:r>
              <a:rPr kumimoji="0" lang="sk-SK" sz="900" b="1" i="0" u="none" strike="noStrike" cap="none" normalizeH="0" dirty="0" smtClean="0">
                <a:ln>
                  <a:noFill/>
                </a:ln>
                <a:solidFill>
                  <a:srgbClr val="51AE32"/>
                </a:solidFill>
                <a:effectLst/>
                <a:latin typeface="NimbusSanL" pitchFamily="2" charset="0"/>
                <a:ea typeface="Calibri" pitchFamily="34" charset="0"/>
                <a:cs typeface="Calibri" pitchFamily="34" charset="0"/>
              </a:rPr>
              <a:t> </a:t>
            </a:r>
            <a:r>
              <a:rPr kumimoji="0" lang="sk-SK" sz="900" b="0" i="0" u="none" strike="noStrike" cap="none" normalizeH="0" dirty="0" smtClean="0">
                <a:ln>
                  <a:noFill/>
                </a:ln>
                <a:solidFill>
                  <a:schemeClr val="tx1"/>
                </a:solidFill>
                <a:effectLst/>
                <a:latin typeface="NimbusSanL" pitchFamily="2" charset="0"/>
                <a:ea typeface="Calibri" pitchFamily="34" charset="0"/>
                <a:cs typeface="Calibri" pitchFamily="34" charset="0"/>
              </a:rPr>
              <a:t>je prírodným stimulátorom úrodnosti pôdy (pôdny kondicionér) s vysokým obsahom aktivovaných </a:t>
            </a:r>
            <a:r>
              <a:rPr kumimoji="0" lang="sk-SK" sz="900" b="0" i="0" u="none" strike="noStrike" cap="none" normalizeH="0" dirty="0" err="1" smtClean="0">
                <a:ln>
                  <a:noFill/>
                </a:ln>
                <a:solidFill>
                  <a:schemeClr val="tx1"/>
                </a:solidFill>
                <a:effectLst/>
                <a:latin typeface="NimbusSanL" pitchFamily="2" charset="0"/>
                <a:ea typeface="Calibri" pitchFamily="34" charset="0"/>
                <a:cs typeface="Calibri" pitchFamily="34" charset="0"/>
              </a:rPr>
              <a:t>humínových</a:t>
            </a:r>
            <a:r>
              <a:rPr kumimoji="0" lang="sk-SK" sz="900" b="0" i="0" u="none" strike="noStrike" cap="none" normalizeH="0" dirty="0" smtClean="0">
                <a:ln>
                  <a:noFill/>
                </a:ln>
                <a:solidFill>
                  <a:schemeClr val="tx1"/>
                </a:solidFill>
                <a:effectLst/>
                <a:latin typeface="NimbusSanL" pitchFamily="2" charset="0"/>
                <a:ea typeface="Calibri" pitchFamily="34" charset="0"/>
                <a:cs typeface="Calibri" pitchFamily="34" charset="0"/>
              </a:rPr>
              <a:t> kyselín. </a:t>
            </a:r>
            <a:r>
              <a:rPr kumimoji="0" lang="sk-SK" sz="900" b="0" i="0" u="none" strike="noStrike" cap="none" normalizeH="0" dirty="0" err="1" smtClean="0">
                <a:ln>
                  <a:noFill/>
                </a:ln>
                <a:solidFill>
                  <a:schemeClr val="tx1"/>
                </a:solidFill>
                <a:effectLst/>
                <a:latin typeface="NimbusSanL" pitchFamily="2" charset="0"/>
                <a:ea typeface="Calibri" pitchFamily="34" charset="0"/>
                <a:cs typeface="Calibri" pitchFamily="34" charset="0"/>
              </a:rPr>
              <a:t>Humínové</a:t>
            </a:r>
            <a:r>
              <a:rPr kumimoji="0" lang="sk-SK" sz="900" b="0" i="0" u="none" strike="noStrike" cap="none" normalizeH="0" dirty="0" smtClean="0">
                <a:ln>
                  <a:noFill/>
                </a:ln>
                <a:solidFill>
                  <a:schemeClr val="tx1"/>
                </a:solidFill>
                <a:effectLst/>
                <a:latin typeface="NimbusSanL" pitchFamily="2" charset="0"/>
                <a:ea typeface="Calibri" pitchFamily="34" charset="0"/>
                <a:cs typeface="Calibri" pitchFamily="34" charset="0"/>
              </a:rPr>
              <a:t> kyseliny sú súčasťou </a:t>
            </a:r>
            <a:r>
              <a:rPr kumimoji="0" lang="sk-SK" sz="900" b="0" i="0" u="none" strike="noStrike" cap="none" normalizeH="0" dirty="0" err="1" smtClean="0">
                <a:ln>
                  <a:noFill/>
                </a:ln>
                <a:solidFill>
                  <a:schemeClr val="tx1"/>
                </a:solidFill>
                <a:effectLst/>
                <a:latin typeface="NimbusSanL" pitchFamily="2" charset="0"/>
                <a:ea typeface="Calibri" pitchFamily="34" charset="0"/>
                <a:cs typeface="Calibri" pitchFamily="34" charset="0"/>
              </a:rPr>
              <a:t>humínových</a:t>
            </a:r>
            <a:r>
              <a:rPr kumimoji="0" lang="sk-SK" sz="900" b="0" i="0" u="none" strike="noStrike" cap="none" normalizeH="0" dirty="0" smtClean="0">
                <a:ln>
                  <a:noFill/>
                </a:ln>
                <a:solidFill>
                  <a:schemeClr val="tx1"/>
                </a:solidFill>
                <a:effectLst/>
                <a:latin typeface="NimbusSanL" pitchFamily="2" charset="0"/>
                <a:ea typeface="Calibri" pitchFamily="34" charset="0"/>
                <a:cs typeface="Calibri" pitchFamily="34" charset="0"/>
              </a:rPr>
              <a:t> látok, ktoré vnikali </a:t>
            </a:r>
            <a:r>
              <a:rPr kumimoji="0" lang="sk-SK" sz="900" b="0" i="0" u="none" strike="noStrike" cap="none" normalizeH="0" dirty="0" err="1" smtClean="0">
                <a:ln>
                  <a:noFill/>
                </a:ln>
                <a:solidFill>
                  <a:schemeClr val="tx1"/>
                </a:solidFill>
                <a:effectLst/>
                <a:latin typeface="NimbusSanL" pitchFamily="2" charset="0"/>
                <a:ea typeface="Calibri" pitchFamily="34" charset="0"/>
                <a:cs typeface="Calibri" pitchFamily="34" charset="0"/>
              </a:rPr>
              <a:t>humifikáciou</a:t>
            </a:r>
            <a:r>
              <a:rPr kumimoji="0" lang="sk-SK" sz="900" b="0" i="0" u="none" strike="noStrike" cap="none" normalizeH="0" dirty="0" smtClean="0">
                <a:ln>
                  <a:noFill/>
                </a:ln>
                <a:solidFill>
                  <a:schemeClr val="tx1"/>
                </a:solidFill>
                <a:effectLst/>
                <a:latin typeface="NimbusSanL" pitchFamily="2" charset="0"/>
                <a:ea typeface="Calibri" pitchFamily="34" charset="0"/>
                <a:cs typeface="Calibri" pitchFamily="34" charset="0"/>
              </a:rPr>
              <a:t> – biologickým rozkladom rastlinnej biomasy desiatky miliónov rokov. Základom produktu </a:t>
            </a:r>
            <a:r>
              <a:rPr lang="sk-SK" sz="900" dirty="0" smtClean="0">
                <a:latin typeface="NimbusSanL" pitchFamily="2" charset="0"/>
                <a:ea typeface="Calibri" pitchFamily="34" charset="0"/>
                <a:cs typeface="Times New Roman" pitchFamily="18" charset="0"/>
              </a:rPr>
              <a:t>HUMAC</a:t>
            </a:r>
            <a:r>
              <a:rPr lang="sk-SK" sz="900" baseline="30000" dirty="0" smtClean="0">
                <a:latin typeface="NimbusSanL" pitchFamily="2" charset="0"/>
                <a:ea typeface="Calibri" pitchFamily="34" charset="0"/>
                <a:cs typeface="Calibri" pitchFamily="34" charset="0"/>
              </a:rPr>
              <a:t>®</a:t>
            </a:r>
            <a:r>
              <a:rPr lang="sk-SK" sz="900" dirty="0" smtClean="0">
                <a:latin typeface="NimbusSanL" pitchFamily="2" charset="0"/>
                <a:ea typeface="Calibri" pitchFamily="34" charset="0"/>
                <a:cs typeface="Calibri" pitchFamily="34" charset="0"/>
              </a:rPr>
              <a:t> </a:t>
            </a:r>
            <a:r>
              <a:rPr lang="sk-SK" sz="900" dirty="0" err="1" smtClean="0">
                <a:latin typeface="NimbusSanL" pitchFamily="2" charset="0"/>
                <a:ea typeface="Calibri" pitchFamily="34" charset="0"/>
                <a:cs typeface="Calibri" pitchFamily="34" charset="0"/>
              </a:rPr>
              <a:t>Agro</a:t>
            </a:r>
            <a:r>
              <a:rPr kumimoji="0" lang="sk-SK" sz="900" b="0" i="0" u="none" strike="noStrike" cap="none" normalizeH="0" dirty="0" smtClean="0">
                <a:ln>
                  <a:noFill/>
                </a:ln>
                <a:solidFill>
                  <a:schemeClr val="tx1"/>
                </a:solidFill>
                <a:effectLst/>
                <a:latin typeface="NimbusSanL" pitchFamily="2" charset="0"/>
                <a:ea typeface="Calibri" pitchFamily="34" charset="0"/>
                <a:cs typeface="Calibri" pitchFamily="34" charset="0"/>
              </a:rPr>
              <a:t> je kvalitné ložisko </a:t>
            </a:r>
            <a:r>
              <a:rPr kumimoji="0" lang="sk-SK" sz="900" b="0" i="0" u="none" strike="noStrike" cap="none" normalizeH="0" dirty="0" err="1" smtClean="0">
                <a:ln>
                  <a:noFill/>
                </a:ln>
                <a:solidFill>
                  <a:schemeClr val="tx1"/>
                </a:solidFill>
                <a:effectLst/>
                <a:latin typeface="NimbusSanL" pitchFamily="2" charset="0"/>
                <a:ea typeface="Calibri" pitchFamily="34" charset="0"/>
                <a:cs typeface="Calibri" pitchFamily="34" charset="0"/>
              </a:rPr>
              <a:t>humifikovanej</a:t>
            </a:r>
            <a:r>
              <a:rPr kumimoji="0" lang="sk-SK" sz="900" b="0" i="0" u="none" strike="noStrike" cap="none" normalizeH="0" dirty="0" smtClean="0">
                <a:ln>
                  <a:noFill/>
                </a:ln>
                <a:solidFill>
                  <a:schemeClr val="tx1"/>
                </a:solidFill>
                <a:effectLst/>
                <a:latin typeface="NimbusSanL" pitchFamily="2" charset="0"/>
                <a:ea typeface="Calibri" pitchFamily="34" charset="0"/>
                <a:cs typeface="Calibri" pitchFamily="34" charset="0"/>
              </a:rPr>
              <a:t> biomasy, tzv. </a:t>
            </a:r>
            <a:r>
              <a:rPr kumimoji="0" lang="sk-SK" sz="900" b="0" i="0" u="none" strike="noStrike" cap="none" normalizeH="0" dirty="0" err="1" smtClean="0">
                <a:ln>
                  <a:noFill/>
                </a:ln>
                <a:solidFill>
                  <a:schemeClr val="tx1"/>
                </a:solidFill>
                <a:effectLst/>
                <a:latin typeface="NimbusSanL" pitchFamily="2" charset="0"/>
                <a:ea typeface="Calibri" pitchFamily="34" charset="0"/>
                <a:cs typeface="Calibri" pitchFamily="34" charset="0"/>
              </a:rPr>
              <a:t>leonarditu</a:t>
            </a:r>
            <a:r>
              <a:rPr kumimoji="0" lang="sk-SK" sz="900" b="0" i="0" u="none" strike="noStrike" cap="none" normalizeH="0" dirty="0" smtClean="0">
                <a:ln>
                  <a:noFill/>
                </a:ln>
                <a:solidFill>
                  <a:schemeClr val="tx1"/>
                </a:solidFill>
                <a:effectLst/>
                <a:latin typeface="NimbusSanL" pitchFamily="2" charset="0"/>
                <a:ea typeface="Calibri" pitchFamily="34" charset="0"/>
                <a:cs typeface="Calibri" pitchFamily="34" charset="0"/>
              </a:rPr>
              <a:t>. </a:t>
            </a:r>
            <a:r>
              <a:rPr kumimoji="0" lang="sk-SK" sz="900" b="0" i="0" u="none" strike="noStrike" cap="none" normalizeH="0" dirty="0" err="1" smtClean="0">
                <a:ln>
                  <a:noFill/>
                </a:ln>
                <a:solidFill>
                  <a:schemeClr val="tx1"/>
                </a:solidFill>
                <a:effectLst/>
                <a:latin typeface="NimbusSanL" pitchFamily="2" charset="0"/>
                <a:ea typeface="Calibri" pitchFamily="34" charset="0"/>
                <a:cs typeface="Calibri" pitchFamily="34" charset="0"/>
              </a:rPr>
              <a:t>Humínové</a:t>
            </a:r>
            <a:r>
              <a:rPr kumimoji="0" lang="sk-SK" sz="900" b="0" i="0" u="none" strike="noStrike" cap="none" normalizeH="0" dirty="0" smtClean="0">
                <a:ln>
                  <a:noFill/>
                </a:ln>
                <a:solidFill>
                  <a:schemeClr val="tx1"/>
                </a:solidFill>
                <a:effectLst/>
                <a:latin typeface="NimbusSanL" pitchFamily="2" charset="0"/>
                <a:ea typeface="Calibri" pitchFamily="34" charset="0"/>
                <a:cs typeface="Calibri" pitchFamily="34" charset="0"/>
              </a:rPr>
              <a:t> kyseliny sa vyskytuje všade okolo nás, sú </a:t>
            </a:r>
            <a:r>
              <a:rPr kumimoji="0" lang="sk-SK" sz="900" b="1" i="0" u="none" strike="noStrike" cap="none" normalizeH="0" dirty="0" err="1" smtClean="0">
                <a:ln>
                  <a:noFill/>
                </a:ln>
                <a:solidFill>
                  <a:schemeClr val="tx1"/>
                </a:solidFill>
                <a:effectLst/>
                <a:latin typeface="NimbusSanL" pitchFamily="2" charset="0"/>
                <a:ea typeface="Calibri" pitchFamily="34" charset="0"/>
                <a:cs typeface="Calibri" pitchFamily="34" charset="0"/>
              </a:rPr>
              <a:t>bioaktívnou</a:t>
            </a:r>
            <a:r>
              <a:rPr kumimoji="0" lang="sk-SK" sz="900" b="1" i="0" u="none" strike="noStrike" cap="none" normalizeH="0" dirty="0" smtClean="0">
                <a:ln>
                  <a:noFill/>
                </a:ln>
                <a:solidFill>
                  <a:schemeClr val="tx1"/>
                </a:solidFill>
                <a:effectLst/>
                <a:latin typeface="NimbusSanL" pitchFamily="2" charset="0"/>
                <a:ea typeface="Calibri" pitchFamily="34" charset="0"/>
                <a:cs typeface="Calibri" pitchFamily="34" charset="0"/>
              </a:rPr>
              <a:t> zložkou humusu, akumulujú a transportujú živiny v pôde pre potreby rastlinnej fauny</a:t>
            </a:r>
            <a:r>
              <a:rPr kumimoji="0" lang="sk-SK" sz="900" b="0" i="0" u="none" strike="noStrike" cap="none" normalizeH="0" dirty="0" smtClean="0">
                <a:ln>
                  <a:noFill/>
                </a:ln>
                <a:solidFill>
                  <a:schemeClr val="tx1"/>
                </a:solidFill>
                <a:effectLst/>
                <a:latin typeface="NimbusSanL" pitchFamily="2" charset="0"/>
                <a:ea typeface="Calibri" pitchFamily="34" charset="0"/>
                <a:cs typeface="Calibri" pitchFamily="34" charset="0"/>
              </a:rPr>
              <a:t>. Od stavu pôdneho humusu odvodzujeme úrodnosť pôdy, tzn. že pridaním aktívneho koncentrátu </a:t>
            </a:r>
            <a:r>
              <a:rPr kumimoji="0" lang="sk-SK" sz="900" b="0" i="0" u="none" strike="noStrike" cap="none" normalizeH="0" dirty="0" err="1" smtClean="0">
                <a:ln>
                  <a:noFill/>
                </a:ln>
                <a:solidFill>
                  <a:schemeClr val="tx1"/>
                </a:solidFill>
                <a:effectLst/>
                <a:latin typeface="NimbusSanL" pitchFamily="2" charset="0"/>
                <a:ea typeface="Calibri" pitchFamily="34" charset="0"/>
                <a:cs typeface="Calibri" pitchFamily="34" charset="0"/>
              </a:rPr>
              <a:t>humínových</a:t>
            </a:r>
            <a:r>
              <a:rPr kumimoji="0" lang="sk-SK" sz="900" b="0" i="0" u="none" strike="noStrike" cap="none" normalizeH="0" dirty="0" smtClean="0">
                <a:ln>
                  <a:noFill/>
                </a:ln>
                <a:solidFill>
                  <a:schemeClr val="tx1"/>
                </a:solidFill>
                <a:effectLst/>
                <a:latin typeface="NimbusSanL" pitchFamily="2" charset="0"/>
                <a:ea typeface="Calibri" pitchFamily="34" charset="0"/>
                <a:cs typeface="Calibri" pitchFamily="34" charset="0"/>
              </a:rPr>
              <a:t> kyselín do pôdy stimulujeme pôdu k vyššej úrodnosti. </a:t>
            </a:r>
            <a:endParaRPr kumimoji="0" lang="sk-SK" sz="900" b="0" i="0" u="none" strike="noStrike" cap="none" normalizeH="0" dirty="0" smtClean="0">
              <a:ln>
                <a:noFill/>
              </a:ln>
              <a:solidFill>
                <a:schemeClr val="tx1"/>
              </a:solidFill>
              <a:effectLst/>
              <a:latin typeface="NimbusSanL" pitchFamily="2" charset="0"/>
              <a:cs typeface="Arial" pitchFamily="34" charset="0"/>
            </a:endParaRPr>
          </a:p>
          <a:p>
            <a:pPr lvl="0" eaLnBrk="0" fontAlgn="base" hangingPunct="0">
              <a:spcBef>
                <a:spcPct val="0"/>
              </a:spcBef>
              <a:spcAft>
                <a:spcPts val="600"/>
              </a:spcAft>
            </a:pPr>
            <a:r>
              <a:rPr kumimoji="0" lang="sk-SK" sz="900" b="0" i="0" u="none" strike="noStrike" cap="none" normalizeH="0" dirty="0" smtClean="0">
                <a:ln>
                  <a:noFill/>
                </a:ln>
                <a:solidFill>
                  <a:schemeClr val="tx1"/>
                </a:solidFill>
                <a:effectLst/>
                <a:latin typeface="NimbusSanL" pitchFamily="2" charset="0"/>
                <a:ea typeface="Calibri" pitchFamily="34" charset="0"/>
                <a:cs typeface="Calibri" pitchFamily="34" charset="0"/>
              </a:rPr>
              <a:t>Produkt </a:t>
            </a:r>
            <a:r>
              <a:rPr lang="sk-SK" sz="900" dirty="0" smtClean="0">
                <a:latin typeface="NimbusSanL" pitchFamily="2" charset="0"/>
                <a:ea typeface="Calibri" pitchFamily="34" charset="0"/>
                <a:cs typeface="Times New Roman" pitchFamily="18" charset="0"/>
              </a:rPr>
              <a:t>HUMAC</a:t>
            </a:r>
            <a:r>
              <a:rPr lang="sk-SK" sz="900" baseline="30000" dirty="0" smtClean="0">
                <a:latin typeface="NimbusSanL" pitchFamily="2" charset="0"/>
                <a:ea typeface="Calibri" pitchFamily="34" charset="0"/>
                <a:cs typeface="Calibri" pitchFamily="34" charset="0"/>
              </a:rPr>
              <a:t>®</a:t>
            </a:r>
            <a:r>
              <a:rPr lang="sk-SK" sz="900" dirty="0" smtClean="0">
                <a:latin typeface="NimbusSanL" pitchFamily="2" charset="0"/>
                <a:ea typeface="Calibri" pitchFamily="34" charset="0"/>
                <a:cs typeface="Calibri" pitchFamily="34" charset="0"/>
              </a:rPr>
              <a:t> </a:t>
            </a:r>
            <a:r>
              <a:rPr lang="sk-SK" sz="900" dirty="0" err="1" smtClean="0">
                <a:latin typeface="NimbusSanL" pitchFamily="2" charset="0"/>
                <a:ea typeface="Calibri" pitchFamily="34" charset="0"/>
                <a:cs typeface="Calibri" pitchFamily="34" charset="0"/>
              </a:rPr>
              <a:t>Agro</a:t>
            </a:r>
            <a:r>
              <a:rPr kumimoji="0" lang="sk-SK" sz="900" b="0" i="0" u="none" strike="noStrike" cap="none" normalizeH="0" dirty="0" smtClean="0">
                <a:ln>
                  <a:noFill/>
                </a:ln>
                <a:solidFill>
                  <a:schemeClr val="tx1"/>
                </a:solidFill>
                <a:effectLst/>
                <a:latin typeface="NimbusSanL" pitchFamily="2" charset="0"/>
                <a:ea typeface="Calibri" pitchFamily="34" charset="0"/>
                <a:cs typeface="Calibri" pitchFamily="34" charset="0"/>
              </a:rPr>
              <a:t> je </a:t>
            </a:r>
            <a:r>
              <a:rPr kumimoji="0" lang="sk-SK" sz="900" b="1" i="0" u="none" strike="noStrike" cap="none" normalizeH="0" dirty="0" smtClean="0">
                <a:ln>
                  <a:noFill/>
                </a:ln>
                <a:solidFill>
                  <a:schemeClr val="tx1"/>
                </a:solidFill>
                <a:effectLst/>
                <a:latin typeface="NimbusSanL" pitchFamily="2" charset="0"/>
                <a:ea typeface="Calibri" pitchFamily="34" charset="0"/>
                <a:cs typeface="Calibri" pitchFamily="34" charset="0"/>
              </a:rPr>
              <a:t>100 % prírodného pôvodu</a:t>
            </a:r>
            <a:r>
              <a:rPr kumimoji="0" lang="sk-SK" sz="900" b="0" i="0" u="none" strike="noStrike" cap="none" normalizeH="0" dirty="0" smtClean="0">
                <a:ln>
                  <a:noFill/>
                </a:ln>
                <a:solidFill>
                  <a:schemeClr val="tx1"/>
                </a:solidFill>
                <a:effectLst/>
                <a:latin typeface="NimbusSanL" pitchFamily="2" charset="0"/>
                <a:ea typeface="Calibri" pitchFamily="34" charset="0"/>
                <a:cs typeface="Calibri" pitchFamily="34" charset="0"/>
              </a:rPr>
              <a:t>, jeho aplikácia na pôdu upravuje – vylepšuje  základné vlastnosti pôdy, hlavne hospodárenie so živinami (uvoľňujú nevyužité živiny a tým znižujú potrebu technických hnojív 40 %), zabezpečujú zmenu pôdnej štruktúry, zvyšujú </a:t>
            </a:r>
            <a:r>
              <a:rPr kumimoji="0" lang="sk-SK" sz="900" b="0" i="0" u="none" strike="noStrike" cap="none" normalizeH="0" dirty="0" err="1" smtClean="0">
                <a:ln>
                  <a:noFill/>
                </a:ln>
                <a:solidFill>
                  <a:schemeClr val="tx1"/>
                </a:solidFill>
                <a:effectLst/>
                <a:latin typeface="NimbusSanL" pitchFamily="2" charset="0"/>
                <a:ea typeface="Calibri" pitchFamily="34" charset="0"/>
                <a:cs typeface="Calibri" pitchFamily="34" charset="0"/>
              </a:rPr>
              <a:t>pufrovaciu</a:t>
            </a:r>
            <a:r>
              <a:rPr kumimoji="0" lang="sk-SK" sz="900" b="0" i="0" u="none" strike="noStrike" cap="none" normalizeH="0" dirty="0" smtClean="0">
                <a:ln>
                  <a:noFill/>
                </a:ln>
                <a:solidFill>
                  <a:schemeClr val="tx1"/>
                </a:solidFill>
                <a:effectLst/>
                <a:latin typeface="NimbusSanL" pitchFamily="2" charset="0"/>
                <a:ea typeface="Calibri" pitchFamily="34" charset="0"/>
                <a:cs typeface="Calibri" pitchFamily="34" charset="0"/>
              </a:rPr>
              <a:t> kapacitu pôdy (</a:t>
            </a:r>
            <a:r>
              <a:rPr kumimoji="0" lang="sk-SK" sz="900" b="0" i="0" u="none" strike="noStrike" cap="none" normalizeH="0" dirty="0" err="1" smtClean="0">
                <a:ln>
                  <a:noFill/>
                </a:ln>
                <a:solidFill>
                  <a:schemeClr val="tx1"/>
                </a:solidFill>
                <a:effectLst/>
                <a:latin typeface="NimbusSanL" pitchFamily="2" charset="0"/>
                <a:ea typeface="Calibri" pitchFamily="34" charset="0"/>
                <a:cs typeface="Calibri" pitchFamily="34" charset="0"/>
              </a:rPr>
              <a:t>vodozádržnosť</a:t>
            </a:r>
            <a:r>
              <a:rPr kumimoji="0" lang="sk-SK" sz="900" b="0" i="0" u="none" strike="noStrike" cap="none" normalizeH="0" dirty="0" smtClean="0">
                <a:ln>
                  <a:noFill/>
                </a:ln>
                <a:solidFill>
                  <a:schemeClr val="tx1"/>
                </a:solidFill>
                <a:effectLst/>
                <a:latin typeface="NimbusSanL" pitchFamily="2" charset="0"/>
                <a:ea typeface="Calibri" pitchFamily="34" charset="0"/>
                <a:cs typeface="Calibri" pitchFamily="34" charset="0"/>
              </a:rPr>
              <a:t>), znižujú vyplavovanie živín, dodávajú do pôdy hlavne stopové prvky a podobne. Odporúčaná aplikácia 1 x za 4 roky a všetky pozitíva produktu  pôsobia každoročne na zvýšenie výnosov poľnohospodárskej výroby. Najlepšie výsledky boli zaznamenané v 2 až 4 roku po aplikácii.</a:t>
            </a:r>
            <a:endParaRPr kumimoji="0" lang="sk-SK" sz="900" b="0" i="0" u="none" strike="noStrike" cap="none" normalizeH="0" dirty="0" smtClean="0">
              <a:ln>
                <a:noFill/>
              </a:ln>
              <a:solidFill>
                <a:schemeClr val="tx1"/>
              </a:solidFill>
              <a:effectLst/>
              <a:latin typeface="NimbusSanL" pitchFamily="2" charset="0"/>
              <a:cs typeface="Arial" pitchFamily="34" charset="0"/>
            </a:endParaRPr>
          </a:p>
          <a:p>
            <a:pPr lvl="0" eaLnBrk="0" fontAlgn="base" hangingPunct="0">
              <a:spcBef>
                <a:spcPct val="0"/>
              </a:spcBef>
              <a:spcAft>
                <a:spcPts val="600"/>
              </a:spcAft>
            </a:pPr>
            <a:r>
              <a:rPr kumimoji="0" lang="sk-SK" sz="900" b="0" i="0" u="none" strike="noStrike" cap="none" normalizeH="0" dirty="0" smtClean="0">
                <a:ln>
                  <a:noFill/>
                </a:ln>
                <a:solidFill>
                  <a:schemeClr val="tx1"/>
                </a:solidFill>
                <a:effectLst/>
                <a:latin typeface="NimbusSanL" pitchFamily="2" charset="0"/>
                <a:ea typeface="Calibri" pitchFamily="34" charset="0"/>
                <a:cs typeface="Calibri" pitchFamily="34" charset="0"/>
              </a:rPr>
              <a:t>Vlastnosti produktu </a:t>
            </a:r>
            <a:r>
              <a:rPr lang="sk-SK" sz="900" dirty="0" smtClean="0">
                <a:latin typeface="NimbusSanL" pitchFamily="2" charset="0"/>
                <a:ea typeface="Calibri" pitchFamily="34" charset="0"/>
                <a:cs typeface="Times New Roman" pitchFamily="18" charset="0"/>
              </a:rPr>
              <a:t>HUMAC</a:t>
            </a:r>
            <a:r>
              <a:rPr lang="sk-SK" sz="900" baseline="30000" dirty="0" smtClean="0">
                <a:latin typeface="NimbusSanL" pitchFamily="2" charset="0"/>
                <a:ea typeface="Calibri" pitchFamily="34" charset="0"/>
                <a:cs typeface="Calibri" pitchFamily="34" charset="0"/>
              </a:rPr>
              <a:t>®</a:t>
            </a:r>
            <a:r>
              <a:rPr lang="sk-SK" sz="900" dirty="0" smtClean="0">
                <a:latin typeface="NimbusSanL" pitchFamily="2" charset="0"/>
                <a:ea typeface="Calibri" pitchFamily="34" charset="0"/>
                <a:cs typeface="Calibri" pitchFamily="34" charset="0"/>
              </a:rPr>
              <a:t> </a:t>
            </a:r>
            <a:r>
              <a:rPr lang="sk-SK" sz="900" dirty="0" err="1" smtClean="0">
                <a:latin typeface="NimbusSanL" pitchFamily="2" charset="0"/>
                <a:ea typeface="Calibri" pitchFamily="34" charset="0"/>
                <a:cs typeface="Calibri" pitchFamily="34" charset="0"/>
              </a:rPr>
              <a:t>Agro</a:t>
            </a:r>
            <a:r>
              <a:rPr kumimoji="0" lang="sk-SK" sz="900" b="0" i="0" u="none" strike="noStrike" cap="none" normalizeH="0" dirty="0" smtClean="0">
                <a:ln>
                  <a:noFill/>
                </a:ln>
                <a:solidFill>
                  <a:schemeClr val="tx1"/>
                </a:solidFill>
                <a:effectLst/>
                <a:latin typeface="NimbusSanL" pitchFamily="2" charset="0"/>
                <a:ea typeface="Calibri" pitchFamily="34" charset="0"/>
                <a:cs typeface="Calibri" pitchFamily="34" charset="0"/>
              </a:rPr>
              <a:t> boli overené vo výskume množstvom prevádzkových pokusov aj so zreteľom ekonomickej efektívnosti jeho aplikácie. Výsledky analýz sú priložené na osobitnej strane. Produkty s </a:t>
            </a:r>
            <a:r>
              <a:rPr kumimoji="0" lang="sk-SK" sz="900" b="0" i="0" u="none" strike="noStrike" cap="none" normalizeH="0" dirty="0" err="1" smtClean="0">
                <a:ln>
                  <a:noFill/>
                </a:ln>
                <a:solidFill>
                  <a:schemeClr val="tx1"/>
                </a:solidFill>
                <a:effectLst/>
                <a:latin typeface="NimbusSanL" pitchFamily="2" charset="0"/>
                <a:ea typeface="Calibri" pitchFamily="34" charset="0"/>
                <a:cs typeface="Calibri" pitchFamily="34" charset="0"/>
              </a:rPr>
              <a:t>humínovými</a:t>
            </a:r>
            <a:r>
              <a:rPr kumimoji="0" lang="sk-SK" sz="900" b="0" i="0" u="none" strike="noStrike" cap="none" normalizeH="0" dirty="0" smtClean="0">
                <a:ln>
                  <a:noFill/>
                </a:ln>
                <a:solidFill>
                  <a:schemeClr val="tx1"/>
                </a:solidFill>
                <a:effectLst/>
                <a:latin typeface="NimbusSanL" pitchFamily="2" charset="0"/>
                <a:ea typeface="Calibri" pitchFamily="34" charset="0"/>
                <a:cs typeface="Calibri" pitchFamily="34" charset="0"/>
              </a:rPr>
              <a:t> kyselinami sú v našom prostredí iba od roku 2008, sú pomerne neznáme, preto sa snažíme ako výrobca šíriť informácie zverejnením výskumov, množstvom publikácií v odborných časopisov, na našich webových stránkach ako aj formou návštevy našich pracovníkov na poľnohospodárskych farmách.  Zákazníkom sa snažíme poskytnúť dostatočné informácie  a odporúčame vykonať vlastné overovanie na niekoľkých hektároch pôdy (vykonať vlastný pokus oproti kontrole) a overiť zmeny parametrov pôdy aj meraním.</a:t>
            </a:r>
            <a:endParaRPr kumimoji="0" lang="sk-SK" sz="900" b="0" i="0" u="none" strike="noStrike" cap="none" normalizeH="0" dirty="0" smtClean="0">
              <a:ln>
                <a:noFill/>
              </a:ln>
              <a:solidFill>
                <a:schemeClr val="tx1"/>
              </a:solidFill>
              <a:effectLst/>
              <a:latin typeface="NimbusSanL" pitchFamily="2" charset="0"/>
              <a:cs typeface="Arial" pitchFamily="34" charset="0"/>
            </a:endParaRPr>
          </a:p>
        </p:txBody>
      </p:sp>
      <p:graphicFrame>
        <p:nvGraphicFramePr>
          <p:cNvPr id="35" name="Tabulka 34"/>
          <p:cNvGraphicFramePr>
            <a:graphicFrameLocks noGrp="1"/>
          </p:cNvGraphicFramePr>
          <p:nvPr/>
        </p:nvGraphicFramePr>
        <p:xfrm>
          <a:off x="4883150" y="2794000"/>
          <a:ext cx="3511550" cy="3200400"/>
        </p:xfrm>
        <a:graphic>
          <a:graphicData uri="http://schemas.openxmlformats.org/drawingml/2006/table">
            <a:tbl>
              <a:tblPr/>
              <a:tblGrid>
                <a:gridCol w="3511550">
                  <a:extLst>
                    <a:ext uri="{9D8B030D-6E8A-4147-A177-3AD203B41FA5}">
                      <a16:colId xmlns:a16="http://schemas.microsoft.com/office/drawing/2014/main" xmlns="" val="20000"/>
                    </a:ext>
                  </a:extLst>
                </a:gridCol>
              </a:tblGrid>
              <a:tr h="4572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k-SK" sz="1000" b="1" kern="1200" dirty="0" smtClean="0">
                          <a:solidFill>
                            <a:schemeClr val="bg1"/>
                          </a:solidFill>
                          <a:latin typeface="NimbusSanL" pitchFamily="2" charset="0"/>
                          <a:ea typeface="+mn-ea"/>
                          <a:cs typeface="+mn-cs"/>
                        </a:rPr>
                        <a:t>Dlhodobo zvyšuje úrodnosť pôdy </a:t>
                      </a: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mpd="sng">
                      <a:solidFill>
                        <a:schemeClr val="bg1"/>
                      </a:solidFill>
                      <a:prstDash val="solid"/>
                    </a:lnT>
                    <a:lnB w="76200" cap="flat" cmpd="sng" algn="ctr">
                      <a:solidFill>
                        <a:schemeClr val="bg1"/>
                      </a:solidFill>
                      <a:prstDash val="solid"/>
                      <a:round/>
                      <a:headEnd type="none" w="med" len="med"/>
                      <a:tailEnd type="none" w="med" len="med"/>
                    </a:lnB>
                    <a:solidFill>
                      <a:srgbClr val="92D050"/>
                    </a:solidFill>
                  </a:tcPr>
                </a:tc>
                <a:extLst>
                  <a:ext uri="{0D108BD9-81ED-4DB2-BD59-A6C34878D82A}">
                    <a16:rowId xmlns:a16="http://schemas.microsoft.com/office/drawing/2014/main" xmlns="" val="10000"/>
                  </a:ext>
                </a:extLst>
              </a:tr>
              <a:tr h="4572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k-SK" sz="1000" b="1" dirty="0" smtClean="0">
                          <a:solidFill>
                            <a:schemeClr val="bg1"/>
                          </a:solidFill>
                          <a:latin typeface="NimbusSanL" pitchFamily="2" charset="0"/>
                        </a:rPr>
                        <a:t>Zlepšuje štruktúru pôdy </a:t>
                      </a:r>
                      <a:endParaRPr lang="sk-SK" sz="1000" b="1" kern="1200" dirty="0" smtClean="0">
                        <a:solidFill>
                          <a:schemeClr val="bg1"/>
                        </a:solidFill>
                        <a:latin typeface="NimbusSanL" pitchFamily="2" charset="0"/>
                        <a:ea typeface="+mn-ea"/>
                        <a:cs typeface="+mn-cs"/>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mpd="sng">
                      <a:solidFill>
                        <a:schemeClr val="bg1"/>
                      </a:solidFill>
                      <a:prstDash val="solid"/>
                    </a:lnT>
                    <a:lnB w="76200" cap="flat" cmpd="sng" algn="ctr">
                      <a:solidFill>
                        <a:schemeClr val="bg1"/>
                      </a:solidFill>
                      <a:prstDash val="solid"/>
                      <a:round/>
                      <a:headEnd type="none" w="med" len="med"/>
                      <a:tailEnd type="none" w="med" len="med"/>
                    </a:lnB>
                    <a:solidFill>
                      <a:srgbClr val="51AE32"/>
                    </a:solidFill>
                  </a:tcPr>
                </a:tc>
                <a:extLst>
                  <a:ext uri="{0D108BD9-81ED-4DB2-BD59-A6C34878D82A}">
                    <a16:rowId xmlns:a16="http://schemas.microsoft.com/office/drawing/2014/main" xmlns="" val="10001"/>
                  </a:ext>
                </a:extLst>
              </a:tr>
              <a:tr h="4572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k-SK" sz="1000" b="1" dirty="0" smtClean="0">
                          <a:solidFill>
                            <a:schemeClr val="bg1"/>
                          </a:solidFill>
                          <a:latin typeface="NimbusSanL" pitchFamily="2" charset="0"/>
                        </a:rPr>
                        <a:t>Zvyšuje retenčnú kapacitu pôdy</a:t>
                      </a:r>
                      <a:r>
                        <a:rPr lang="sk-SK" sz="1000" b="1" baseline="0" dirty="0" smtClean="0">
                          <a:solidFill>
                            <a:schemeClr val="bg1"/>
                          </a:solidFill>
                          <a:latin typeface="NimbusSanL" pitchFamily="2" charset="0"/>
                        </a:rPr>
                        <a:t> </a:t>
                      </a:r>
                      <a:br>
                        <a:rPr lang="sk-SK" sz="1000" b="1" baseline="0" dirty="0" smtClean="0">
                          <a:solidFill>
                            <a:schemeClr val="bg1"/>
                          </a:solidFill>
                          <a:latin typeface="NimbusSanL" pitchFamily="2" charset="0"/>
                        </a:rPr>
                      </a:br>
                      <a:r>
                        <a:rPr lang="sk-SK" sz="1000" b="1" baseline="0" dirty="0" smtClean="0">
                          <a:solidFill>
                            <a:schemeClr val="bg1"/>
                          </a:solidFill>
                          <a:latin typeface="NimbusSanL" pitchFamily="2" charset="0"/>
                        </a:rPr>
                        <a:t>(schopnosť z</a:t>
                      </a:r>
                      <a:r>
                        <a:rPr lang="sk-SK" sz="1000" b="1" dirty="0" smtClean="0">
                          <a:solidFill>
                            <a:schemeClr val="bg1"/>
                          </a:solidFill>
                          <a:latin typeface="NimbusSanL" pitchFamily="2" charset="0"/>
                        </a:rPr>
                        <a:t>adržiava vodu v pôde)</a:t>
                      </a:r>
                      <a:endParaRPr lang="sk-SK" sz="1000" b="1" kern="1200" dirty="0" smtClean="0">
                        <a:solidFill>
                          <a:schemeClr val="bg1"/>
                        </a:solidFill>
                        <a:latin typeface="NimbusSanL" pitchFamily="2" charset="0"/>
                        <a:ea typeface="+mn-ea"/>
                        <a:cs typeface="+mn-cs"/>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mpd="sng">
                      <a:solidFill>
                        <a:schemeClr val="bg1"/>
                      </a:solidFill>
                      <a:prstDash val="solid"/>
                    </a:lnT>
                    <a:lnB w="76200" cap="flat" cmpd="sng" algn="ctr">
                      <a:solidFill>
                        <a:schemeClr val="bg1"/>
                      </a:solidFill>
                      <a:prstDash val="solid"/>
                      <a:round/>
                      <a:headEnd type="none" w="med" len="med"/>
                      <a:tailEnd type="none" w="med" len="med"/>
                    </a:lnB>
                    <a:solidFill>
                      <a:srgbClr val="92D050"/>
                    </a:solidFill>
                  </a:tcPr>
                </a:tc>
                <a:extLst>
                  <a:ext uri="{0D108BD9-81ED-4DB2-BD59-A6C34878D82A}">
                    <a16:rowId xmlns:a16="http://schemas.microsoft.com/office/drawing/2014/main" xmlns="" val="10002"/>
                  </a:ext>
                </a:extLst>
              </a:tr>
              <a:tr h="4572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k-SK" sz="1000" b="1" dirty="0" smtClean="0">
                          <a:solidFill>
                            <a:schemeClr val="bg1"/>
                          </a:solidFill>
                          <a:latin typeface="NimbusSanL" pitchFamily="2" charset="0"/>
                        </a:rPr>
                        <a:t>Znižuje vyplavovanie živín z pôdy </a:t>
                      </a:r>
                      <a:endParaRPr lang="sk-SK" sz="1000" b="1" kern="1200" dirty="0" smtClean="0">
                        <a:solidFill>
                          <a:schemeClr val="bg1"/>
                        </a:solidFill>
                        <a:latin typeface="NimbusSanL" pitchFamily="2" charset="0"/>
                        <a:ea typeface="+mn-ea"/>
                        <a:cs typeface="+mn-cs"/>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mpd="sng">
                      <a:solidFill>
                        <a:schemeClr val="bg1"/>
                      </a:solidFill>
                      <a:prstDash val="solid"/>
                    </a:lnT>
                    <a:lnB w="76200" cap="flat" cmpd="sng" algn="ctr">
                      <a:solidFill>
                        <a:schemeClr val="bg1"/>
                      </a:solidFill>
                      <a:prstDash val="solid"/>
                      <a:round/>
                      <a:headEnd type="none" w="med" len="med"/>
                      <a:tailEnd type="none" w="med" len="med"/>
                    </a:lnB>
                    <a:solidFill>
                      <a:srgbClr val="51AE32"/>
                    </a:solidFill>
                  </a:tcPr>
                </a:tc>
                <a:extLst>
                  <a:ext uri="{0D108BD9-81ED-4DB2-BD59-A6C34878D82A}">
                    <a16:rowId xmlns:a16="http://schemas.microsoft.com/office/drawing/2014/main" xmlns="" val="10003"/>
                  </a:ext>
                </a:extLst>
              </a:tr>
              <a:tr h="4572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k-SK" sz="1000" b="1" dirty="0" smtClean="0">
                          <a:solidFill>
                            <a:schemeClr val="bg1"/>
                          </a:solidFill>
                          <a:latin typeface="NimbusSanL" pitchFamily="2" charset="0"/>
                        </a:rPr>
                        <a:t>Až o 40 %  znižuje potrebu minerálnych hnojív </a:t>
                      </a:r>
                      <a:endParaRPr lang="sk-SK" sz="1000" b="1" kern="1200" dirty="0" smtClean="0">
                        <a:solidFill>
                          <a:schemeClr val="bg1"/>
                        </a:solidFill>
                        <a:latin typeface="NimbusSanL" pitchFamily="2" charset="0"/>
                        <a:ea typeface="+mn-ea"/>
                        <a:cs typeface="+mn-cs"/>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mpd="sng">
                      <a:solidFill>
                        <a:schemeClr val="bg1"/>
                      </a:solidFill>
                      <a:prstDash val="solid"/>
                    </a:lnT>
                    <a:lnB w="76200" cap="flat" cmpd="sng" algn="ctr">
                      <a:solidFill>
                        <a:schemeClr val="bg1"/>
                      </a:solidFill>
                      <a:prstDash val="solid"/>
                      <a:round/>
                      <a:headEnd type="none" w="med" len="med"/>
                      <a:tailEnd type="none" w="med" len="med"/>
                    </a:lnB>
                    <a:solidFill>
                      <a:srgbClr val="92D050"/>
                    </a:solidFill>
                  </a:tcPr>
                </a:tc>
                <a:extLst>
                  <a:ext uri="{0D108BD9-81ED-4DB2-BD59-A6C34878D82A}">
                    <a16:rowId xmlns:a16="http://schemas.microsoft.com/office/drawing/2014/main" xmlns="" val="10004"/>
                  </a:ext>
                </a:extLst>
              </a:tr>
              <a:tr h="4572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k-SK" sz="1000" b="1" kern="1200" dirty="0" smtClean="0">
                          <a:solidFill>
                            <a:schemeClr val="bg1"/>
                          </a:solidFill>
                          <a:latin typeface="NimbusSanL" pitchFamily="2" charset="0"/>
                          <a:ea typeface="+mn-ea"/>
                          <a:cs typeface="+mn-cs"/>
                        </a:rPr>
                        <a:t>Výrazne zvyšuje rast koreňového systému </a:t>
                      </a:r>
                      <a:br>
                        <a:rPr lang="sk-SK" sz="1000" b="1" kern="1200" dirty="0" smtClean="0">
                          <a:solidFill>
                            <a:schemeClr val="bg1"/>
                          </a:solidFill>
                          <a:latin typeface="NimbusSanL" pitchFamily="2" charset="0"/>
                          <a:ea typeface="+mn-ea"/>
                          <a:cs typeface="+mn-cs"/>
                        </a:rPr>
                      </a:br>
                      <a:r>
                        <a:rPr lang="sk-SK" sz="1000" b="1" kern="1200" dirty="0" smtClean="0">
                          <a:solidFill>
                            <a:schemeClr val="bg1"/>
                          </a:solidFill>
                          <a:latin typeface="NimbusSanL" pitchFamily="2" charset="0"/>
                          <a:ea typeface="+mn-ea"/>
                          <a:cs typeface="+mn-cs"/>
                        </a:rPr>
                        <a:t>rastlín (o</a:t>
                      </a:r>
                      <a:r>
                        <a:rPr lang="sk-SK" sz="1000" b="1" kern="1200" baseline="0" dirty="0" smtClean="0">
                          <a:solidFill>
                            <a:schemeClr val="bg1"/>
                          </a:solidFill>
                          <a:latin typeface="NimbusSanL" pitchFamily="2" charset="0"/>
                          <a:ea typeface="+mn-ea"/>
                          <a:cs typeface="+mn-cs"/>
                        </a:rPr>
                        <a:t> </a:t>
                      </a:r>
                      <a:r>
                        <a:rPr lang="sk-SK" sz="1000" b="1" kern="1200" dirty="0" smtClean="0">
                          <a:solidFill>
                            <a:schemeClr val="bg1"/>
                          </a:solidFill>
                          <a:latin typeface="NimbusSanL" pitchFamily="2" charset="0"/>
                          <a:ea typeface="+mn-ea"/>
                          <a:cs typeface="+mn-cs"/>
                        </a:rPr>
                        <a:t>30 – 50 %)</a:t>
                      </a: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mpd="sng">
                      <a:solidFill>
                        <a:schemeClr val="bg1"/>
                      </a:solidFill>
                      <a:prstDash val="solid"/>
                    </a:lnT>
                    <a:lnB w="76200" cap="flat" cmpd="sng" algn="ctr">
                      <a:solidFill>
                        <a:schemeClr val="bg1"/>
                      </a:solidFill>
                      <a:prstDash val="solid"/>
                      <a:round/>
                      <a:headEnd type="none" w="med" len="med"/>
                      <a:tailEnd type="none" w="med" len="med"/>
                    </a:lnB>
                    <a:solidFill>
                      <a:srgbClr val="51AE32"/>
                    </a:solidFill>
                  </a:tcPr>
                </a:tc>
                <a:extLst>
                  <a:ext uri="{0D108BD9-81ED-4DB2-BD59-A6C34878D82A}">
                    <a16:rowId xmlns:a16="http://schemas.microsoft.com/office/drawing/2014/main" xmlns="" val="10005"/>
                  </a:ext>
                </a:extLst>
              </a:tr>
              <a:tr h="4572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k-SK" sz="1000" b="1" kern="1200" dirty="0" smtClean="0">
                          <a:solidFill>
                            <a:schemeClr val="bg1"/>
                          </a:solidFill>
                          <a:latin typeface="NimbusSanL" pitchFamily="2" charset="0"/>
                          <a:ea typeface="+mn-ea"/>
                          <a:cs typeface="+mn-cs"/>
                        </a:rPr>
                        <a:t>Odporučená aplikácia raz za 4 roky</a:t>
                      </a: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mpd="sng">
                      <a:solidFill>
                        <a:schemeClr val="bg1"/>
                      </a:solidFill>
                      <a:prstDash val="solid"/>
                    </a:lnT>
                    <a:lnB w="76200" cap="flat" cmpd="sng" algn="ctr">
                      <a:solidFill>
                        <a:schemeClr val="bg1"/>
                      </a:solidFill>
                      <a:prstDash val="solid"/>
                      <a:round/>
                      <a:headEnd type="none" w="med" len="med"/>
                      <a:tailEnd type="none" w="med" len="med"/>
                    </a:lnB>
                    <a:solidFill>
                      <a:srgbClr val="92D050"/>
                    </a:solidFill>
                  </a:tcPr>
                </a:tc>
              </a:tr>
            </a:tbl>
          </a:graphicData>
        </a:graphic>
      </p:graphicFrame>
      <p:graphicFrame>
        <p:nvGraphicFramePr>
          <p:cNvPr id="36" name="Tabulka 35"/>
          <p:cNvGraphicFramePr>
            <a:graphicFrameLocks noGrp="1"/>
          </p:cNvGraphicFramePr>
          <p:nvPr/>
        </p:nvGraphicFramePr>
        <p:xfrm>
          <a:off x="4883150" y="8145866"/>
          <a:ext cx="2880320" cy="2039534"/>
        </p:xfrm>
        <a:graphic>
          <a:graphicData uri="http://schemas.openxmlformats.org/drawingml/2006/table">
            <a:tbl>
              <a:tblPr/>
              <a:tblGrid>
                <a:gridCol w="1744780">
                  <a:extLst>
                    <a:ext uri="{9D8B030D-6E8A-4147-A177-3AD203B41FA5}">
                      <a16:colId xmlns:a16="http://schemas.microsoft.com/office/drawing/2014/main" xmlns="" val="20000"/>
                    </a:ext>
                  </a:extLst>
                </a:gridCol>
                <a:gridCol w="1135540">
                  <a:extLst>
                    <a:ext uri="{9D8B030D-6E8A-4147-A177-3AD203B41FA5}">
                      <a16:colId xmlns:a16="http://schemas.microsoft.com/office/drawing/2014/main" xmlns="" val="20001"/>
                    </a:ext>
                  </a:extLst>
                </a:gridCol>
              </a:tblGrid>
              <a:tr h="103656">
                <a:tc>
                  <a:txBody>
                    <a:bodyPr/>
                    <a:lstStyle/>
                    <a:p>
                      <a:pPr algn="l" fontAlgn="t" latinLnBrk="0"/>
                      <a:r>
                        <a:rPr lang="sk-SK" sz="900" b="0" dirty="0" err="1">
                          <a:latin typeface="NimbusSanL" pitchFamily="2" charset="0"/>
                        </a:rPr>
                        <a:t>Obiloviny</a:t>
                      </a:r>
                      <a:r>
                        <a:rPr lang="sk-SK" sz="900" b="0" dirty="0">
                          <a:latin typeface="NimbusSanL" pitchFamily="2" charset="0"/>
                        </a:rPr>
                        <a:t>, repka, kukurica</a:t>
                      </a:r>
                    </a:p>
                  </a:txBody>
                  <a:tcPr marL="58615" marR="58615" marT="29308" marB="29308" anchor="ctr">
                    <a:lnL w="12700" cap="flat" cmpd="sng" algn="ctr">
                      <a:solidFill>
                        <a:srgbClr val="509B33"/>
                      </a:solidFill>
                      <a:prstDash val="solid"/>
                      <a:round/>
                      <a:headEnd type="none" w="med" len="med"/>
                      <a:tailEnd type="none" w="med" len="med"/>
                    </a:lnL>
                    <a:lnR w="12700" cap="flat" cmpd="sng" algn="ctr">
                      <a:solidFill>
                        <a:srgbClr val="509B33"/>
                      </a:solidFill>
                      <a:prstDash val="solid"/>
                      <a:round/>
                      <a:headEnd type="none" w="med" len="med"/>
                      <a:tailEnd type="none" w="med" len="med"/>
                    </a:lnR>
                    <a:lnT w="12700" cap="flat" cmpd="sng" algn="ctr">
                      <a:solidFill>
                        <a:srgbClr val="509B33"/>
                      </a:solidFill>
                      <a:prstDash val="solid"/>
                      <a:round/>
                      <a:headEnd type="none" w="med" len="med"/>
                      <a:tailEnd type="none" w="med" len="med"/>
                    </a:lnT>
                    <a:lnB w="12700" cap="flat" cmpd="sng" algn="ctr">
                      <a:solidFill>
                        <a:srgbClr val="509B33"/>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latinLnBrk="0"/>
                      <a:r>
                        <a:rPr lang="sk-SK" sz="900" b="0">
                          <a:latin typeface="NimbusSanL" pitchFamily="2" charset="0"/>
                        </a:rPr>
                        <a:t>200 – 500 kg/ha</a:t>
                      </a:r>
                    </a:p>
                  </a:txBody>
                  <a:tcPr marL="58615" marR="58615" marT="29308" marB="29308" anchor="ctr">
                    <a:lnL w="12700" cap="flat" cmpd="sng" algn="ctr">
                      <a:solidFill>
                        <a:srgbClr val="509B33"/>
                      </a:solidFill>
                      <a:prstDash val="solid"/>
                      <a:round/>
                      <a:headEnd type="none" w="med" len="med"/>
                      <a:tailEnd type="none" w="med" len="med"/>
                    </a:lnL>
                    <a:lnR w="12700" cap="flat" cmpd="sng" algn="ctr">
                      <a:solidFill>
                        <a:srgbClr val="509B33"/>
                      </a:solidFill>
                      <a:prstDash val="solid"/>
                      <a:round/>
                      <a:headEnd type="none" w="med" len="med"/>
                      <a:tailEnd type="none" w="med" len="med"/>
                    </a:lnR>
                    <a:lnT w="12700" cap="flat" cmpd="sng" algn="ctr">
                      <a:solidFill>
                        <a:srgbClr val="509B33"/>
                      </a:solidFill>
                      <a:prstDash val="solid"/>
                      <a:round/>
                      <a:headEnd type="none" w="med" len="med"/>
                      <a:tailEnd type="none" w="med" len="med"/>
                    </a:lnT>
                    <a:lnB w="12700" cap="flat" cmpd="sng" algn="ctr">
                      <a:solidFill>
                        <a:srgbClr val="509B33"/>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r h="247669">
                <a:tc>
                  <a:txBody>
                    <a:bodyPr/>
                    <a:lstStyle/>
                    <a:p>
                      <a:pPr algn="l" fontAlgn="t" latinLnBrk="0"/>
                      <a:r>
                        <a:rPr lang="sk-SK" sz="900" b="0" dirty="0">
                          <a:latin typeface="NimbusSanL" pitchFamily="2" charset="0"/>
                        </a:rPr>
                        <a:t>Ovocné sady, vinohrady</a:t>
                      </a:r>
                    </a:p>
                  </a:txBody>
                  <a:tcPr marL="58615" marR="58615" marT="29308" marB="29308" anchor="ctr">
                    <a:lnL w="12700" cap="flat" cmpd="sng" algn="ctr">
                      <a:solidFill>
                        <a:srgbClr val="509B33"/>
                      </a:solidFill>
                      <a:prstDash val="solid"/>
                      <a:round/>
                      <a:headEnd type="none" w="med" len="med"/>
                      <a:tailEnd type="none" w="med" len="med"/>
                    </a:lnL>
                    <a:lnR w="12700" cap="flat" cmpd="sng" algn="ctr">
                      <a:solidFill>
                        <a:srgbClr val="509B33"/>
                      </a:solidFill>
                      <a:prstDash val="solid"/>
                      <a:round/>
                      <a:headEnd type="none" w="med" len="med"/>
                      <a:tailEnd type="none" w="med" len="med"/>
                    </a:lnR>
                    <a:lnT w="12700" cap="flat" cmpd="sng" algn="ctr">
                      <a:solidFill>
                        <a:srgbClr val="509B33"/>
                      </a:solidFill>
                      <a:prstDash val="solid"/>
                      <a:round/>
                      <a:headEnd type="none" w="med" len="med"/>
                      <a:tailEnd type="none" w="med" len="med"/>
                    </a:lnT>
                    <a:lnB w="12700" cap="flat" cmpd="sng" algn="ctr">
                      <a:solidFill>
                        <a:srgbClr val="509B33"/>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latinLnBrk="0"/>
                      <a:r>
                        <a:rPr lang="sk-SK" sz="900" b="0" dirty="0">
                          <a:latin typeface="NimbusSanL" pitchFamily="2" charset="0"/>
                        </a:rPr>
                        <a:t>2</a:t>
                      </a:r>
                      <a:r>
                        <a:rPr lang="sk-SK" sz="900" b="0" dirty="0" smtClean="0">
                          <a:latin typeface="NimbusSanL" pitchFamily="2" charset="0"/>
                        </a:rPr>
                        <a:t>0 </a:t>
                      </a:r>
                      <a:r>
                        <a:rPr lang="sk-SK" sz="900" b="0" dirty="0">
                          <a:latin typeface="NimbusSanL" pitchFamily="2" charset="0"/>
                        </a:rPr>
                        <a:t>– 40 kg/100 </a:t>
                      </a:r>
                      <a:r>
                        <a:rPr lang="sk-SK" sz="900" b="0" dirty="0" smtClean="0">
                          <a:latin typeface="NimbusSanL" pitchFamily="2" charset="0"/>
                        </a:rPr>
                        <a:t>ks</a:t>
                      </a:r>
                      <a:endParaRPr lang="sk-SK" sz="900" b="0" dirty="0">
                        <a:latin typeface="NimbusSanL" pitchFamily="2" charset="0"/>
                      </a:endParaRPr>
                    </a:p>
                  </a:txBody>
                  <a:tcPr marL="58615" marR="58615" marT="29308" marB="29308" anchor="ctr">
                    <a:lnL w="12700" cap="flat" cmpd="sng" algn="ctr">
                      <a:solidFill>
                        <a:srgbClr val="509B33"/>
                      </a:solidFill>
                      <a:prstDash val="solid"/>
                      <a:round/>
                      <a:headEnd type="none" w="med" len="med"/>
                      <a:tailEnd type="none" w="med" len="med"/>
                    </a:lnL>
                    <a:lnR w="12700" cap="flat" cmpd="sng" algn="ctr">
                      <a:solidFill>
                        <a:srgbClr val="509B33"/>
                      </a:solidFill>
                      <a:prstDash val="solid"/>
                      <a:round/>
                      <a:headEnd type="none" w="med" len="med"/>
                      <a:tailEnd type="none" w="med" len="med"/>
                    </a:lnR>
                    <a:lnT w="12700" cap="flat" cmpd="sng" algn="ctr">
                      <a:solidFill>
                        <a:srgbClr val="509B33"/>
                      </a:solidFill>
                      <a:prstDash val="solid"/>
                      <a:round/>
                      <a:headEnd type="none" w="med" len="med"/>
                      <a:tailEnd type="none" w="med" len="med"/>
                    </a:lnT>
                    <a:lnB w="12700" cap="flat" cmpd="sng" algn="ctr">
                      <a:solidFill>
                        <a:srgbClr val="509B33"/>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1"/>
                  </a:ext>
                </a:extLst>
              </a:tr>
              <a:tr h="426541">
                <a:tc>
                  <a:txBody>
                    <a:bodyPr/>
                    <a:lstStyle/>
                    <a:p>
                      <a:pPr algn="l" fontAlgn="t" latinLnBrk="0"/>
                      <a:r>
                        <a:rPr lang="sk-SK" sz="900" b="0" dirty="0">
                          <a:latin typeface="NimbusSanL" pitchFamily="2" charset="0"/>
                        </a:rPr>
                        <a:t>Zelenina (listová, hlúbová, plodová), strukoviny</a:t>
                      </a:r>
                    </a:p>
                  </a:txBody>
                  <a:tcPr marL="58615" marR="58615" marT="29308" marB="29308" anchor="ctr">
                    <a:lnL w="12700" cap="flat" cmpd="sng" algn="ctr">
                      <a:solidFill>
                        <a:srgbClr val="509B33"/>
                      </a:solidFill>
                      <a:prstDash val="solid"/>
                      <a:round/>
                      <a:headEnd type="none" w="med" len="med"/>
                      <a:tailEnd type="none" w="med" len="med"/>
                    </a:lnL>
                    <a:lnR w="12700" cap="flat" cmpd="sng" algn="ctr">
                      <a:solidFill>
                        <a:srgbClr val="509B33"/>
                      </a:solidFill>
                      <a:prstDash val="solid"/>
                      <a:round/>
                      <a:headEnd type="none" w="med" len="med"/>
                      <a:tailEnd type="none" w="med" len="med"/>
                    </a:lnR>
                    <a:lnT w="12700" cap="flat" cmpd="sng" algn="ctr">
                      <a:solidFill>
                        <a:srgbClr val="509B33"/>
                      </a:solidFill>
                      <a:prstDash val="solid"/>
                      <a:round/>
                      <a:headEnd type="none" w="med" len="med"/>
                      <a:tailEnd type="none" w="med" len="med"/>
                    </a:lnT>
                    <a:lnB w="12700" cap="flat" cmpd="sng" algn="ctr">
                      <a:solidFill>
                        <a:srgbClr val="509B33"/>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latinLnBrk="0"/>
                      <a:r>
                        <a:rPr lang="sk-SK" sz="900" b="0">
                          <a:latin typeface="NimbusSanL" pitchFamily="2" charset="0"/>
                        </a:rPr>
                        <a:t>350 – 500 kg/ha</a:t>
                      </a:r>
                    </a:p>
                  </a:txBody>
                  <a:tcPr marL="58615" marR="58615" marT="29308" marB="29308" anchor="ctr">
                    <a:lnL w="12700" cap="flat" cmpd="sng" algn="ctr">
                      <a:solidFill>
                        <a:srgbClr val="509B33"/>
                      </a:solidFill>
                      <a:prstDash val="solid"/>
                      <a:round/>
                      <a:headEnd type="none" w="med" len="med"/>
                      <a:tailEnd type="none" w="med" len="med"/>
                    </a:lnL>
                    <a:lnR w="12700" cap="flat" cmpd="sng" algn="ctr">
                      <a:solidFill>
                        <a:srgbClr val="509B33"/>
                      </a:solidFill>
                      <a:prstDash val="solid"/>
                      <a:round/>
                      <a:headEnd type="none" w="med" len="med"/>
                      <a:tailEnd type="none" w="med" len="med"/>
                    </a:lnR>
                    <a:lnT w="12700" cap="flat" cmpd="sng" algn="ctr">
                      <a:solidFill>
                        <a:srgbClr val="509B33"/>
                      </a:solidFill>
                      <a:prstDash val="solid"/>
                      <a:round/>
                      <a:headEnd type="none" w="med" len="med"/>
                      <a:tailEnd type="none" w="med" len="med"/>
                    </a:lnT>
                    <a:lnB w="12700" cap="flat" cmpd="sng" algn="ctr">
                      <a:solidFill>
                        <a:srgbClr val="509B33"/>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2"/>
                  </a:ext>
                </a:extLst>
              </a:tr>
              <a:tr h="426541">
                <a:tc>
                  <a:txBody>
                    <a:bodyPr/>
                    <a:lstStyle/>
                    <a:p>
                      <a:pPr algn="l" fontAlgn="t" latinLnBrk="0"/>
                      <a:r>
                        <a:rPr lang="pl-PL" sz="900" b="0" dirty="0">
                          <a:latin typeface="NimbusSanL" pitchFamily="2" charset="0"/>
                        </a:rPr>
                        <a:t>Ovocné plodiny (maliny, jahody, ríbezle)</a:t>
                      </a:r>
                    </a:p>
                  </a:txBody>
                  <a:tcPr marL="58615" marR="58615" marT="29308" marB="29308" anchor="ctr">
                    <a:lnL w="12700" cap="flat" cmpd="sng" algn="ctr">
                      <a:solidFill>
                        <a:srgbClr val="509B33"/>
                      </a:solidFill>
                      <a:prstDash val="solid"/>
                      <a:round/>
                      <a:headEnd type="none" w="med" len="med"/>
                      <a:tailEnd type="none" w="med" len="med"/>
                    </a:lnL>
                    <a:lnR w="12700" cap="flat" cmpd="sng" algn="ctr">
                      <a:solidFill>
                        <a:srgbClr val="509B33"/>
                      </a:solidFill>
                      <a:prstDash val="solid"/>
                      <a:round/>
                      <a:headEnd type="none" w="med" len="med"/>
                      <a:tailEnd type="none" w="med" len="med"/>
                    </a:lnR>
                    <a:lnT w="12700" cap="flat" cmpd="sng" algn="ctr">
                      <a:solidFill>
                        <a:srgbClr val="509B33"/>
                      </a:solidFill>
                      <a:prstDash val="solid"/>
                      <a:round/>
                      <a:headEnd type="none" w="med" len="med"/>
                      <a:tailEnd type="none" w="med" len="med"/>
                    </a:lnT>
                    <a:lnB w="12700" cap="flat" cmpd="sng" algn="ctr">
                      <a:solidFill>
                        <a:srgbClr val="509B33"/>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latinLnBrk="0"/>
                      <a:r>
                        <a:rPr lang="sk-SK" sz="900" b="0" dirty="0">
                          <a:latin typeface="NimbusSanL" pitchFamily="2" charset="0"/>
                        </a:rPr>
                        <a:t>350 – 500 kg/ha</a:t>
                      </a:r>
                    </a:p>
                  </a:txBody>
                  <a:tcPr marL="58615" marR="58615" marT="29308" marB="29308" anchor="ctr">
                    <a:lnL w="12700" cap="flat" cmpd="sng" algn="ctr">
                      <a:solidFill>
                        <a:srgbClr val="509B33"/>
                      </a:solidFill>
                      <a:prstDash val="solid"/>
                      <a:round/>
                      <a:headEnd type="none" w="med" len="med"/>
                      <a:tailEnd type="none" w="med" len="med"/>
                    </a:lnL>
                    <a:lnR w="12700" cap="flat" cmpd="sng" algn="ctr">
                      <a:solidFill>
                        <a:srgbClr val="509B33"/>
                      </a:solidFill>
                      <a:prstDash val="solid"/>
                      <a:round/>
                      <a:headEnd type="none" w="med" len="med"/>
                      <a:tailEnd type="none" w="med" len="med"/>
                    </a:lnR>
                    <a:lnT w="12700" cap="flat" cmpd="sng" algn="ctr">
                      <a:solidFill>
                        <a:srgbClr val="509B33"/>
                      </a:solidFill>
                      <a:prstDash val="solid"/>
                      <a:round/>
                      <a:headEnd type="none" w="med" len="med"/>
                      <a:tailEnd type="none" w="med" len="med"/>
                    </a:lnT>
                    <a:lnB w="12700" cap="flat" cmpd="sng" algn="ctr">
                      <a:solidFill>
                        <a:srgbClr val="509B33"/>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3"/>
                  </a:ext>
                </a:extLst>
              </a:tr>
              <a:tr h="247669">
                <a:tc>
                  <a:txBody>
                    <a:bodyPr/>
                    <a:lstStyle/>
                    <a:p>
                      <a:pPr algn="l" fontAlgn="t" latinLnBrk="0"/>
                      <a:r>
                        <a:rPr lang="sk-SK" sz="900" b="0">
                          <a:latin typeface="NimbusSanL" pitchFamily="2" charset="0"/>
                        </a:rPr>
                        <a:t>Zemiaky a koreňová zelenina</a:t>
                      </a:r>
                    </a:p>
                  </a:txBody>
                  <a:tcPr marL="58615" marR="58615" marT="29308" marB="29308" anchor="ctr">
                    <a:lnL w="12700" cap="flat" cmpd="sng" algn="ctr">
                      <a:solidFill>
                        <a:srgbClr val="509B33"/>
                      </a:solidFill>
                      <a:prstDash val="solid"/>
                      <a:round/>
                      <a:headEnd type="none" w="med" len="med"/>
                      <a:tailEnd type="none" w="med" len="med"/>
                    </a:lnL>
                    <a:lnR w="12700" cap="flat" cmpd="sng" algn="ctr">
                      <a:solidFill>
                        <a:srgbClr val="509B33"/>
                      </a:solidFill>
                      <a:prstDash val="solid"/>
                      <a:round/>
                      <a:headEnd type="none" w="med" len="med"/>
                      <a:tailEnd type="none" w="med" len="med"/>
                    </a:lnR>
                    <a:lnT w="12700" cap="flat" cmpd="sng" algn="ctr">
                      <a:solidFill>
                        <a:srgbClr val="509B33"/>
                      </a:solidFill>
                      <a:prstDash val="solid"/>
                      <a:round/>
                      <a:headEnd type="none" w="med" len="med"/>
                      <a:tailEnd type="none" w="med" len="med"/>
                    </a:lnT>
                    <a:lnB w="12700" cap="flat" cmpd="sng" algn="ctr">
                      <a:solidFill>
                        <a:srgbClr val="509B33"/>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latinLnBrk="0"/>
                      <a:r>
                        <a:rPr lang="sk-SK" sz="900" b="0" dirty="0">
                          <a:latin typeface="NimbusSanL" pitchFamily="2" charset="0"/>
                        </a:rPr>
                        <a:t>300 – 400 kg/ha</a:t>
                      </a:r>
                    </a:p>
                  </a:txBody>
                  <a:tcPr marL="58615" marR="58615" marT="29308" marB="29308" anchor="ctr">
                    <a:lnL w="12700" cap="flat" cmpd="sng" algn="ctr">
                      <a:solidFill>
                        <a:srgbClr val="509B33"/>
                      </a:solidFill>
                      <a:prstDash val="solid"/>
                      <a:round/>
                      <a:headEnd type="none" w="med" len="med"/>
                      <a:tailEnd type="none" w="med" len="med"/>
                    </a:lnL>
                    <a:lnR w="12700" cap="flat" cmpd="sng" algn="ctr">
                      <a:solidFill>
                        <a:srgbClr val="509B33"/>
                      </a:solidFill>
                      <a:prstDash val="solid"/>
                      <a:round/>
                      <a:headEnd type="none" w="med" len="med"/>
                      <a:tailEnd type="none" w="med" len="med"/>
                    </a:lnR>
                    <a:lnT w="12700" cap="flat" cmpd="sng" algn="ctr">
                      <a:solidFill>
                        <a:srgbClr val="509B33"/>
                      </a:solidFill>
                      <a:prstDash val="solid"/>
                      <a:round/>
                      <a:headEnd type="none" w="med" len="med"/>
                      <a:tailEnd type="none" w="med" len="med"/>
                    </a:lnT>
                    <a:lnB w="12700" cap="flat" cmpd="sng" algn="ctr">
                      <a:solidFill>
                        <a:srgbClr val="509B33"/>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4"/>
                  </a:ext>
                </a:extLst>
              </a:tr>
              <a:tr h="247669">
                <a:tc>
                  <a:txBody>
                    <a:bodyPr/>
                    <a:lstStyle/>
                    <a:p>
                      <a:pPr algn="l" fontAlgn="t" latinLnBrk="0"/>
                      <a:r>
                        <a:rPr lang="sk-SK" sz="900" b="0">
                          <a:latin typeface="NimbusSanL" pitchFamily="2" charset="0"/>
                        </a:rPr>
                        <a:t>Bylinky</a:t>
                      </a:r>
                    </a:p>
                  </a:txBody>
                  <a:tcPr marL="58615" marR="58615" marT="29308" marB="29308" anchor="ctr">
                    <a:lnL w="12700" cap="flat" cmpd="sng" algn="ctr">
                      <a:solidFill>
                        <a:srgbClr val="509B33"/>
                      </a:solidFill>
                      <a:prstDash val="solid"/>
                      <a:round/>
                      <a:headEnd type="none" w="med" len="med"/>
                      <a:tailEnd type="none" w="med" len="med"/>
                    </a:lnL>
                    <a:lnR w="12700" cap="flat" cmpd="sng" algn="ctr">
                      <a:solidFill>
                        <a:srgbClr val="509B33"/>
                      </a:solidFill>
                      <a:prstDash val="solid"/>
                      <a:round/>
                      <a:headEnd type="none" w="med" len="med"/>
                      <a:tailEnd type="none" w="med" len="med"/>
                    </a:lnR>
                    <a:lnT w="12700" cap="flat" cmpd="sng" algn="ctr">
                      <a:solidFill>
                        <a:srgbClr val="509B33"/>
                      </a:solidFill>
                      <a:prstDash val="solid"/>
                      <a:round/>
                      <a:headEnd type="none" w="med" len="med"/>
                      <a:tailEnd type="none" w="med" len="med"/>
                    </a:lnT>
                    <a:lnB w="12700" cap="flat" cmpd="sng" algn="ctr">
                      <a:solidFill>
                        <a:srgbClr val="509B33"/>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latinLnBrk="0"/>
                      <a:r>
                        <a:rPr lang="sk-SK" sz="900" b="0" dirty="0">
                          <a:latin typeface="NimbusSanL" pitchFamily="2" charset="0"/>
                        </a:rPr>
                        <a:t>250 – 300 kg/ha</a:t>
                      </a:r>
                    </a:p>
                  </a:txBody>
                  <a:tcPr marL="58615" marR="58615" marT="29308" marB="29308" anchor="ctr">
                    <a:lnL w="12700" cap="flat" cmpd="sng" algn="ctr">
                      <a:solidFill>
                        <a:srgbClr val="509B33"/>
                      </a:solidFill>
                      <a:prstDash val="solid"/>
                      <a:round/>
                      <a:headEnd type="none" w="med" len="med"/>
                      <a:tailEnd type="none" w="med" len="med"/>
                    </a:lnL>
                    <a:lnR w="12700" cap="flat" cmpd="sng" algn="ctr">
                      <a:solidFill>
                        <a:srgbClr val="509B33"/>
                      </a:solidFill>
                      <a:prstDash val="solid"/>
                      <a:round/>
                      <a:headEnd type="none" w="med" len="med"/>
                      <a:tailEnd type="none" w="med" len="med"/>
                    </a:lnR>
                    <a:lnT w="12700" cap="flat" cmpd="sng" algn="ctr">
                      <a:solidFill>
                        <a:srgbClr val="509B33"/>
                      </a:solidFill>
                      <a:prstDash val="solid"/>
                      <a:round/>
                      <a:headEnd type="none" w="med" len="med"/>
                      <a:tailEnd type="none" w="med" len="med"/>
                    </a:lnT>
                    <a:lnB w="12700" cap="flat" cmpd="sng" algn="ctr">
                      <a:solidFill>
                        <a:srgbClr val="509B33"/>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5"/>
                  </a:ext>
                </a:extLst>
              </a:tr>
              <a:tr h="247669">
                <a:tc>
                  <a:txBody>
                    <a:bodyPr/>
                    <a:lstStyle/>
                    <a:p>
                      <a:pPr algn="l" fontAlgn="t" latinLnBrk="0"/>
                      <a:r>
                        <a:rPr lang="sk-SK" sz="900" b="0" dirty="0" smtClean="0">
                          <a:latin typeface="NimbusSanL" pitchFamily="2" charset="0"/>
                        </a:rPr>
                        <a:t>Záhrady, okrasné rastliny</a:t>
                      </a:r>
                      <a:endParaRPr lang="sk-SK" sz="900" b="0" dirty="0">
                        <a:latin typeface="NimbusSanL" pitchFamily="2" charset="0"/>
                      </a:endParaRPr>
                    </a:p>
                  </a:txBody>
                  <a:tcPr marL="58615" marR="58615" marT="29308" marB="29308" anchor="ctr">
                    <a:lnL w="12700" cap="flat" cmpd="sng" algn="ctr">
                      <a:solidFill>
                        <a:srgbClr val="509B33"/>
                      </a:solidFill>
                      <a:prstDash val="solid"/>
                      <a:round/>
                      <a:headEnd type="none" w="med" len="med"/>
                      <a:tailEnd type="none" w="med" len="med"/>
                    </a:lnL>
                    <a:lnR w="12700" cap="flat" cmpd="sng" algn="ctr">
                      <a:solidFill>
                        <a:srgbClr val="509B33"/>
                      </a:solidFill>
                      <a:prstDash val="solid"/>
                      <a:round/>
                      <a:headEnd type="none" w="med" len="med"/>
                      <a:tailEnd type="none" w="med" len="med"/>
                    </a:lnR>
                    <a:lnT w="12700" cap="flat" cmpd="sng" algn="ctr">
                      <a:solidFill>
                        <a:srgbClr val="509B33"/>
                      </a:solidFill>
                      <a:prstDash val="solid"/>
                      <a:round/>
                      <a:headEnd type="none" w="med" len="med"/>
                      <a:tailEnd type="none" w="med" len="med"/>
                    </a:lnT>
                    <a:lnB w="12700" cap="flat" cmpd="sng" algn="ctr">
                      <a:solidFill>
                        <a:srgbClr val="509B33"/>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latinLnBrk="0"/>
                      <a:r>
                        <a:rPr lang="sk-SK" sz="900" b="0" dirty="0" smtClean="0">
                          <a:latin typeface="NimbusSanL" pitchFamily="2" charset="0"/>
                        </a:rPr>
                        <a:t>25 kg/100 </a:t>
                      </a:r>
                      <a:r>
                        <a:rPr lang="sk-SK" sz="900" b="0" dirty="0">
                          <a:latin typeface="NimbusSanL" pitchFamily="2" charset="0"/>
                        </a:rPr>
                        <a:t>m</a:t>
                      </a:r>
                      <a:r>
                        <a:rPr lang="sk-SK" sz="900" b="0" baseline="30000" dirty="0">
                          <a:latin typeface="NimbusSanL" pitchFamily="2" charset="0"/>
                        </a:rPr>
                        <a:t>2</a:t>
                      </a:r>
                      <a:endParaRPr lang="sk-SK" sz="900" b="0" dirty="0">
                        <a:latin typeface="NimbusSanL" pitchFamily="2" charset="0"/>
                      </a:endParaRPr>
                    </a:p>
                  </a:txBody>
                  <a:tcPr marL="58615" marR="58615" marT="29308" marB="29308" anchor="ctr">
                    <a:lnL w="12700" cap="flat" cmpd="sng" algn="ctr">
                      <a:solidFill>
                        <a:srgbClr val="509B33"/>
                      </a:solidFill>
                      <a:prstDash val="solid"/>
                      <a:round/>
                      <a:headEnd type="none" w="med" len="med"/>
                      <a:tailEnd type="none" w="med" len="med"/>
                    </a:lnL>
                    <a:lnR w="12700" cap="flat" cmpd="sng" algn="ctr">
                      <a:solidFill>
                        <a:srgbClr val="509B33"/>
                      </a:solidFill>
                      <a:prstDash val="solid"/>
                      <a:round/>
                      <a:headEnd type="none" w="med" len="med"/>
                      <a:tailEnd type="none" w="med" len="med"/>
                    </a:lnR>
                    <a:lnT w="12700" cap="flat" cmpd="sng" algn="ctr">
                      <a:solidFill>
                        <a:srgbClr val="509B33"/>
                      </a:solidFill>
                      <a:prstDash val="solid"/>
                      <a:round/>
                      <a:headEnd type="none" w="med" len="med"/>
                      <a:tailEnd type="none" w="med" len="med"/>
                    </a:lnT>
                    <a:lnB w="12700" cap="flat" cmpd="sng" algn="ctr">
                      <a:solidFill>
                        <a:srgbClr val="509B33"/>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6"/>
                  </a:ext>
                </a:extLst>
              </a:tr>
            </a:tbl>
          </a:graphicData>
        </a:graphic>
      </p:graphicFrame>
      <p:sp>
        <p:nvSpPr>
          <p:cNvPr id="37" name="Rectangle 5"/>
          <p:cNvSpPr>
            <a:spLocks noChangeArrowheads="1"/>
          </p:cNvSpPr>
          <p:nvPr/>
        </p:nvSpPr>
        <p:spPr bwMode="auto">
          <a:xfrm>
            <a:off x="4883150" y="5982859"/>
            <a:ext cx="2880320" cy="2123658"/>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lvl="0" fontAlgn="base">
              <a:spcBef>
                <a:spcPct val="0"/>
              </a:spcBef>
              <a:spcAft>
                <a:spcPct val="0"/>
              </a:spcAft>
            </a:pPr>
            <a:r>
              <a:rPr lang="sk-SK" sz="1200" b="1" dirty="0" smtClean="0">
                <a:solidFill>
                  <a:srgbClr val="51AE32"/>
                </a:solidFill>
                <a:latin typeface="NimbusSanL" pitchFamily="2" charset="0"/>
                <a:ea typeface="Calibri" pitchFamily="34" charset="0"/>
                <a:cs typeface="Times New Roman" pitchFamily="18" charset="0"/>
              </a:rPr>
              <a:t>Dávkovanie</a:t>
            </a:r>
            <a:r>
              <a:rPr lang="sk-SK" sz="900" b="1" dirty="0" smtClean="0">
                <a:solidFill>
                  <a:srgbClr val="51AE32"/>
                </a:solidFill>
                <a:latin typeface="NimbusSanL" pitchFamily="2" charset="0"/>
                <a:ea typeface="Calibri" pitchFamily="34" charset="0"/>
                <a:cs typeface="Calibri" pitchFamily="34" charset="0"/>
              </a:rPr>
              <a:t/>
            </a:r>
            <a:br>
              <a:rPr lang="sk-SK" sz="900" b="1" dirty="0" smtClean="0">
                <a:solidFill>
                  <a:srgbClr val="51AE32"/>
                </a:solidFill>
                <a:latin typeface="NimbusSanL" pitchFamily="2" charset="0"/>
                <a:ea typeface="Calibri" pitchFamily="34" charset="0"/>
                <a:cs typeface="Calibri" pitchFamily="34" charset="0"/>
              </a:rPr>
            </a:br>
            <a:r>
              <a:rPr lang="sk-SK" sz="900" u="sng" dirty="0" smtClean="0">
                <a:latin typeface="NimbusSanL" pitchFamily="2" charset="0"/>
              </a:rPr>
              <a:t>Orné pôdy, pôdy pre pestovanie ovocia a zeleniny a ostatných rastlín</a:t>
            </a:r>
          </a:p>
          <a:p>
            <a:pPr marL="0" marR="0" lvl="0" indent="0" algn="l" defTabSz="914400" rtl="0" eaLnBrk="0" fontAlgn="base" latinLnBrk="0" hangingPunct="0">
              <a:lnSpc>
                <a:spcPct val="100000"/>
              </a:lnSpc>
              <a:spcBef>
                <a:spcPct val="0"/>
              </a:spcBef>
              <a:spcAft>
                <a:spcPct val="0"/>
              </a:spcAft>
              <a:buClrTx/>
              <a:buSzTx/>
              <a:buFontTx/>
              <a:buNone/>
              <a:tabLst/>
            </a:pPr>
            <a:r>
              <a:rPr lang="sk-SK" sz="900" dirty="0" smtClean="0">
                <a:latin typeface="NimbusSanL" pitchFamily="2" charset="0"/>
              </a:rPr>
              <a:t>Najvhodnejšia aplikácia do pôdy je </a:t>
            </a:r>
            <a:r>
              <a:rPr lang="sk-SK" sz="900" b="1" dirty="0" smtClean="0">
                <a:latin typeface="NimbusSanL" pitchFamily="2" charset="0"/>
              </a:rPr>
              <a:t>od jesene do skorej jari</a:t>
            </a:r>
            <a:r>
              <a:rPr lang="sk-SK" sz="900" dirty="0" smtClean="0">
                <a:latin typeface="NimbusSanL" pitchFamily="2" charset="0"/>
              </a:rPr>
              <a:t>, ale je možná aj celoročne. </a:t>
            </a:r>
          </a:p>
          <a:p>
            <a:pPr marL="0" marR="0" lvl="0" indent="0" algn="l" defTabSz="914400" rtl="0" eaLnBrk="0" fontAlgn="base" latinLnBrk="0" hangingPunct="0">
              <a:lnSpc>
                <a:spcPct val="100000"/>
              </a:lnSpc>
              <a:spcBef>
                <a:spcPct val="0"/>
              </a:spcBef>
              <a:spcAft>
                <a:spcPct val="0"/>
              </a:spcAft>
              <a:buClrTx/>
              <a:buSzTx/>
              <a:buFontTx/>
              <a:buNone/>
              <a:tabLst/>
            </a:pPr>
            <a:r>
              <a:rPr lang="sk-SK" sz="900" dirty="0" smtClean="0">
                <a:latin typeface="NimbusSanL" pitchFamily="2" charset="0"/>
              </a:rPr>
              <a:t>Základné dávkovanie produktu stanovené v rozsahu 200-500 kg/ha je podľa bonity pôdy.</a:t>
            </a:r>
            <a:br>
              <a:rPr lang="sk-SK" sz="900" dirty="0" smtClean="0">
                <a:latin typeface="NimbusSanL" pitchFamily="2" charset="0"/>
              </a:rPr>
            </a:br>
            <a:r>
              <a:rPr lang="sk-SK" sz="900" dirty="0" smtClean="0">
                <a:latin typeface="NimbusSanL" pitchFamily="2" charset="0"/>
              </a:rPr>
              <a:t>Opakované použitie sa odporúča po 3-4 rokoch.</a:t>
            </a:r>
          </a:p>
          <a:p>
            <a:pPr marL="0" marR="0" lvl="0" indent="0" algn="l" defTabSz="914400" rtl="0" eaLnBrk="0" fontAlgn="base" latinLnBrk="0" hangingPunct="0">
              <a:lnSpc>
                <a:spcPct val="100000"/>
              </a:lnSpc>
              <a:spcBef>
                <a:spcPct val="0"/>
              </a:spcBef>
              <a:spcAft>
                <a:spcPct val="0"/>
              </a:spcAft>
              <a:buClrTx/>
              <a:buSzTx/>
              <a:buFontTx/>
              <a:buNone/>
              <a:tabLst/>
            </a:pPr>
            <a:r>
              <a:rPr lang="sk-SK" sz="900" u="sng" dirty="0" smtClean="0">
                <a:latin typeface="NimbusSanL" pitchFamily="2" charset="0"/>
              </a:rPr>
              <a:t>Príprava kompostu</a:t>
            </a:r>
          </a:p>
          <a:p>
            <a:pPr marL="0" marR="0" lvl="0" indent="0" algn="l" defTabSz="914400" rtl="0" eaLnBrk="0" fontAlgn="base" latinLnBrk="0" hangingPunct="0">
              <a:lnSpc>
                <a:spcPct val="100000"/>
              </a:lnSpc>
              <a:spcBef>
                <a:spcPct val="0"/>
              </a:spcBef>
              <a:spcAft>
                <a:spcPct val="0"/>
              </a:spcAft>
              <a:buClrTx/>
              <a:buSzTx/>
              <a:buFontTx/>
              <a:buNone/>
              <a:tabLst/>
            </a:pPr>
            <a:r>
              <a:rPr lang="sk-SK" sz="900" dirty="0" smtClean="0">
                <a:latin typeface="NimbusSanL" pitchFamily="2" charset="0"/>
              </a:rPr>
              <a:t>3 – 5% prípravku postupne pridávame do kompostovanej hmoty.</a:t>
            </a:r>
          </a:p>
          <a:p>
            <a:pPr marL="0" marR="0" lvl="0" indent="0" algn="l" defTabSz="914400" rtl="0" eaLnBrk="0" fontAlgn="base" latinLnBrk="0" hangingPunct="0">
              <a:lnSpc>
                <a:spcPct val="100000"/>
              </a:lnSpc>
              <a:spcBef>
                <a:spcPct val="0"/>
              </a:spcBef>
              <a:spcAft>
                <a:spcPct val="0"/>
              </a:spcAft>
              <a:buClrTx/>
              <a:buSzTx/>
              <a:buFontTx/>
              <a:buNone/>
              <a:tabLst/>
            </a:pPr>
            <a:endParaRPr lang="sk-SK" sz="900" dirty="0" smtClean="0">
              <a:latin typeface="NimbusSanL"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sk-SK" sz="900" dirty="0" smtClean="0">
                <a:latin typeface="NimbusSanL" pitchFamily="2" charset="0"/>
              </a:rPr>
              <a:t>Po aplikácii HUMAC</a:t>
            </a:r>
            <a:r>
              <a:rPr lang="sk-SK" sz="900" baseline="30000" dirty="0" smtClean="0">
                <a:latin typeface="NimbusSanL" pitchFamily="2" charset="0"/>
              </a:rPr>
              <a:t>®</a:t>
            </a:r>
            <a:r>
              <a:rPr lang="sk-SK" sz="900" dirty="0" smtClean="0">
                <a:latin typeface="NimbusSanL" pitchFamily="2" charset="0"/>
              </a:rPr>
              <a:t> </a:t>
            </a:r>
            <a:r>
              <a:rPr lang="sk-SK" sz="900" dirty="0" err="1" smtClean="0">
                <a:latin typeface="NimbusSanL" pitchFamily="2" charset="0"/>
              </a:rPr>
              <a:t>Agro</a:t>
            </a:r>
            <a:r>
              <a:rPr lang="sk-SK" sz="900" dirty="0" smtClean="0">
                <a:latin typeface="NimbusSanL" pitchFamily="2" charset="0"/>
              </a:rPr>
              <a:t> je možná aplikácia technických hnojív. Odporúčame s oneskorením aspoň  1 mesiac a v množstvo zníženom o 40 %.</a:t>
            </a:r>
          </a:p>
        </p:txBody>
      </p:sp>
      <p:pic>
        <p:nvPicPr>
          <p:cNvPr id="38" name="Picture 2" descr="C:\Users\Humac\Downloads\BIGBAG_Agro.png"/>
          <p:cNvPicPr>
            <a:picLocks noChangeAspect="1" noChangeArrowheads="1"/>
          </p:cNvPicPr>
          <p:nvPr/>
        </p:nvPicPr>
        <p:blipFill>
          <a:blip r:embed="rId4" cstate="print"/>
          <a:srcRect/>
          <a:stretch>
            <a:fillRect/>
          </a:stretch>
        </p:blipFill>
        <p:spPr bwMode="auto">
          <a:xfrm>
            <a:off x="1957070" y="6604000"/>
            <a:ext cx="2254344" cy="2817929"/>
          </a:xfrm>
          <a:prstGeom prst="rect">
            <a:avLst/>
          </a:prstGeom>
          <a:noFill/>
        </p:spPr>
      </p:pic>
      <p:pic>
        <p:nvPicPr>
          <p:cNvPr id="39" name="Picture 5" descr="C:\Users\Humac\Downloads\vizualy_produktov\HUMAC_Aro-25kg.png"/>
          <p:cNvPicPr>
            <a:picLocks noChangeAspect="1" noChangeArrowheads="1"/>
          </p:cNvPicPr>
          <p:nvPr/>
        </p:nvPicPr>
        <p:blipFill>
          <a:blip r:embed="rId5" cstate="print"/>
          <a:srcRect/>
          <a:stretch>
            <a:fillRect/>
          </a:stretch>
        </p:blipFill>
        <p:spPr bwMode="auto">
          <a:xfrm>
            <a:off x="1161180" y="7543178"/>
            <a:ext cx="1322042" cy="1956422"/>
          </a:xfrm>
          <a:prstGeom prst="rect">
            <a:avLst/>
          </a:prstGeom>
          <a:noFill/>
        </p:spPr>
      </p:pic>
      <p:sp>
        <p:nvSpPr>
          <p:cNvPr id="40" name="TextovéPole 39"/>
          <p:cNvSpPr txBox="1"/>
          <p:nvPr/>
        </p:nvSpPr>
        <p:spPr>
          <a:xfrm>
            <a:off x="615950" y="9347200"/>
            <a:ext cx="4267200" cy="923330"/>
          </a:xfrm>
          <a:prstGeom prst="rect">
            <a:avLst/>
          </a:prstGeom>
          <a:noFill/>
        </p:spPr>
        <p:txBody>
          <a:bodyPr wrap="square" rtlCol="0">
            <a:spAutoFit/>
          </a:bodyPr>
          <a:lstStyle/>
          <a:p>
            <a:r>
              <a:rPr lang="sk-SK" sz="900" dirty="0" smtClean="0">
                <a:latin typeface="NimbusSanL" pitchFamily="2" charset="0"/>
              </a:rPr>
              <a:t>Balenia: </a:t>
            </a:r>
            <a:r>
              <a:rPr lang="sk-SK" sz="900" b="1" dirty="0" smtClean="0">
                <a:latin typeface="NimbusSanL" pitchFamily="2" charset="0"/>
              </a:rPr>
              <a:t>25 kg, 500 kg, 1000 kg </a:t>
            </a:r>
          </a:p>
          <a:p>
            <a:r>
              <a:rPr lang="sk-SK" sz="900" dirty="0" smtClean="0">
                <a:latin typeface="NimbusSanL" pitchFamily="2" charset="0"/>
              </a:rPr>
              <a:t>Zloženie: obsah </a:t>
            </a:r>
            <a:r>
              <a:rPr lang="sk-SK" sz="900" dirty="0" err="1" smtClean="0">
                <a:latin typeface="NimbusSanL" pitchFamily="2" charset="0"/>
              </a:rPr>
              <a:t>humínových</a:t>
            </a:r>
            <a:r>
              <a:rPr lang="sk-SK" sz="900" dirty="0" smtClean="0">
                <a:latin typeface="NimbusSanL" pitchFamily="2" charset="0"/>
              </a:rPr>
              <a:t> kyselín min. 60 % v sušine, vlhkosť max. 20 %</a:t>
            </a:r>
          </a:p>
          <a:p>
            <a:r>
              <a:rPr lang="sk-SK" sz="900" dirty="0" smtClean="0">
                <a:latin typeface="NimbusSanL" pitchFamily="2" charset="0"/>
              </a:rPr>
              <a:t>Doba použiteľnosti: </a:t>
            </a:r>
            <a:r>
              <a:rPr lang="sk-SK" sz="900" b="1" dirty="0" smtClean="0">
                <a:latin typeface="NimbusSanL" pitchFamily="2" charset="0"/>
              </a:rPr>
              <a:t>24 mesiacov </a:t>
            </a:r>
            <a:r>
              <a:rPr lang="sk-SK" sz="900" dirty="0" smtClean="0">
                <a:latin typeface="NimbusSanL" pitchFamily="2" charset="0"/>
              </a:rPr>
              <a:t>od dátumu výroby pri dodržaní podmienok skladovania</a:t>
            </a:r>
          </a:p>
          <a:p>
            <a:r>
              <a:rPr lang="sk-SK" sz="900" dirty="0" smtClean="0">
                <a:latin typeface="NimbusSanL" pitchFamily="2" charset="0"/>
              </a:rPr>
              <a:t>Registrácia: </a:t>
            </a:r>
            <a:r>
              <a:rPr lang="sk-SK" sz="900" b="1" dirty="0" smtClean="0">
                <a:latin typeface="NimbusSanL" pitchFamily="2" charset="0"/>
              </a:rPr>
              <a:t>ÚKSÚP (SK) 0635</a:t>
            </a:r>
          </a:p>
          <a:p>
            <a:r>
              <a:rPr lang="sk-SK" sz="900" b="1" dirty="0" smtClean="0">
                <a:latin typeface="NimbusSanL" pitchFamily="2" charset="0"/>
              </a:rPr>
              <a:t>Povolené pre použite v ekologickom poľnohospodárstve.</a:t>
            </a:r>
            <a:endParaRPr lang="sk-SK" sz="900" dirty="0">
              <a:solidFill>
                <a:srgbClr val="FF0000"/>
              </a:solidFill>
              <a:latin typeface="NimbusSanL" pitchFamily="2" charset="0"/>
            </a:endParaRPr>
          </a:p>
        </p:txBody>
      </p:sp>
      <p:pic>
        <p:nvPicPr>
          <p:cNvPr id="42" name="Obrázok 23"/>
          <p:cNvPicPr>
            <a:picLocks noChangeAspect="1"/>
          </p:cNvPicPr>
          <p:nvPr/>
        </p:nvPicPr>
        <p:blipFill>
          <a:blip r:embed="rId6" cstate="print"/>
          <a:stretch>
            <a:fillRect/>
          </a:stretch>
        </p:blipFill>
        <p:spPr>
          <a:xfrm>
            <a:off x="692150" y="8356600"/>
            <a:ext cx="900000" cy="911539"/>
          </a:xfrm>
          <a:prstGeom prst="ellipse">
            <a:avLst/>
          </a:prstGeom>
          <a:solidFill>
            <a:schemeClr val="bg1"/>
          </a:solidFill>
          <a:ln>
            <a:solidFill>
              <a:schemeClr val="bg1"/>
            </a:solidFill>
          </a:ln>
        </p:spPr>
      </p:pic>
      <p:sp>
        <p:nvSpPr>
          <p:cNvPr id="44" name="TextovéPole 43"/>
          <p:cNvSpPr txBox="1"/>
          <p:nvPr/>
        </p:nvSpPr>
        <p:spPr>
          <a:xfrm>
            <a:off x="804558" y="8681564"/>
            <a:ext cx="675185" cy="276999"/>
          </a:xfrm>
          <a:prstGeom prst="rect">
            <a:avLst/>
          </a:prstGeom>
          <a:noFill/>
        </p:spPr>
        <p:txBody>
          <a:bodyPr wrap="none" rtlCol="0">
            <a:spAutoFit/>
          </a:bodyPr>
          <a:lstStyle/>
          <a:p>
            <a:pPr algn="ctr"/>
            <a:r>
              <a:rPr lang="sk-SK" sz="1200" b="1" dirty="0" smtClean="0">
                <a:solidFill>
                  <a:schemeClr val="bg1"/>
                </a:solidFill>
                <a:latin typeface="Oswald" pitchFamily="2" charset="0"/>
              </a:rPr>
              <a:t>Granule</a:t>
            </a:r>
            <a:endParaRPr lang="sk-SK" sz="2000" b="1" dirty="0">
              <a:solidFill>
                <a:schemeClr val="bg1"/>
              </a:solidFill>
              <a:latin typeface="Oswald" pitchFamily="2" charset="0"/>
            </a:endParaRPr>
          </a:p>
        </p:txBody>
      </p:sp>
      <p:grpSp>
        <p:nvGrpSpPr>
          <p:cNvPr id="45" name="Skupina 44"/>
          <p:cNvGrpSpPr/>
          <p:nvPr/>
        </p:nvGrpSpPr>
        <p:grpSpPr>
          <a:xfrm>
            <a:off x="768350" y="7130857"/>
            <a:ext cx="1002854" cy="576064"/>
            <a:chOff x="407293" y="5817096"/>
            <a:chExt cx="1002854" cy="576064"/>
          </a:xfrm>
        </p:grpSpPr>
        <p:sp>
          <p:nvSpPr>
            <p:cNvPr id="46" name="Obdélník 45"/>
            <p:cNvSpPr/>
            <p:nvPr/>
          </p:nvSpPr>
          <p:spPr>
            <a:xfrm>
              <a:off x="440668" y="5817096"/>
              <a:ext cx="936104" cy="576064"/>
            </a:xfrm>
            <a:prstGeom prst="rect">
              <a:avLst/>
            </a:prstGeom>
          </p:spPr>
          <p:txBody>
            <a:bodyPr wrap="none">
              <a:prstTxWarp prst="textArchUp">
                <a:avLst>
                  <a:gd name="adj" fmla="val 10830814"/>
                </a:avLst>
              </a:prstTxWarp>
              <a:spAutoFit/>
            </a:bodyPr>
            <a:lstStyle/>
            <a:p>
              <a:pPr lvl="0" algn="ctr" fontAlgn="base">
                <a:spcBef>
                  <a:spcPct val="0"/>
                </a:spcBef>
                <a:spcAft>
                  <a:spcPct val="0"/>
                </a:spcAft>
              </a:pPr>
              <a:r>
                <a:rPr lang="sk-SK" sz="1400" b="1" spc="100" dirty="0" smtClean="0">
                  <a:latin typeface="Oswald" pitchFamily="2" charset="0"/>
                </a:rPr>
                <a:t>Vhodné pre</a:t>
              </a:r>
            </a:p>
          </p:txBody>
        </p:sp>
        <p:pic>
          <p:nvPicPr>
            <p:cNvPr id="47" name="Picture 2" descr="C:\Users\Humac\Downloads\eco.png"/>
            <p:cNvPicPr>
              <a:picLocks noChangeAspect="1" noChangeArrowheads="1"/>
            </p:cNvPicPr>
            <p:nvPr/>
          </p:nvPicPr>
          <p:blipFill>
            <a:blip r:embed="rId7" cstate="print"/>
            <a:srcRect/>
            <a:stretch>
              <a:fillRect/>
            </a:stretch>
          </p:blipFill>
          <p:spPr bwMode="auto">
            <a:xfrm>
              <a:off x="407293" y="5891733"/>
              <a:ext cx="1002854" cy="501427"/>
            </a:xfrm>
            <a:prstGeom prst="rect">
              <a:avLst/>
            </a:prstGeom>
            <a:noFill/>
          </p:spPr>
        </p:pic>
      </p:grpSp>
      <p:pic>
        <p:nvPicPr>
          <p:cNvPr id="1026" name="Picture 2"/>
          <p:cNvPicPr>
            <a:picLocks noChangeAspect="1" noChangeArrowheads="1"/>
          </p:cNvPicPr>
          <p:nvPr/>
        </p:nvPicPr>
        <p:blipFill>
          <a:blip r:embed="rId8" cstate="print"/>
          <a:srcRect/>
          <a:stretch>
            <a:fillRect/>
          </a:stretch>
        </p:blipFill>
        <p:spPr bwMode="auto">
          <a:xfrm>
            <a:off x="368300" y="355600"/>
            <a:ext cx="897186" cy="1656000"/>
          </a:xfrm>
          <a:prstGeom prst="rect">
            <a:avLst/>
          </a:prstGeom>
          <a:noFill/>
          <a:ln w="9525">
            <a:noFill/>
            <a:miter lim="800000"/>
            <a:headEnd/>
            <a:tailEnd/>
          </a:ln>
          <a:effectLst/>
        </p:spPr>
      </p:pic>
      <p:pic>
        <p:nvPicPr>
          <p:cNvPr id="1027" name="Picture 3"/>
          <p:cNvPicPr>
            <a:picLocks noChangeAspect="1" noChangeArrowheads="1"/>
          </p:cNvPicPr>
          <p:nvPr/>
        </p:nvPicPr>
        <p:blipFill>
          <a:blip r:embed="rId9" cstate="print"/>
          <a:srcRect/>
          <a:stretch>
            <a:fillRect/>
          </a:stretch>
        </p:blipFill>
        <p:spPr bwMode="auto">
          <a:xfrm>
            <a:off x="2978150" y="736600"/>
            <a:ext cx="452252" cy="457200"/>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2" cstate="print"/>
          <a:srcRect/>
          <a:stretch>
            <a:fillRect/>
          </a:stretch>
        </p:blipFill>
        <p:spPr bwMode="auto">
          <a:xfrm rot="5400000">
            <a:off x="6732582" y="-11107"/>
            <a:ext cx="897186" cy="1656000"/>
          </a:xfrm>
          <a:prstGeom prst="rect">
            <a:avLst/>
          </a:prstGeom>
          <a:noFill/>
          <a:ln w="9525">
            <a:noFill/>
            <a:miter lim="800000"/>
            <a:headEnd/>
            <a:tailEnd/>
          </a:ln>
          <a:effectLst/>
        </p:spPr>
      </p:pic>
      <p:pic>
        <p:nvPicPr>
          <p:cNvPr id="3" name="Picture 2" descr="C:\Users\Humac\Downloads\LOGO-HUMAC-Agro.png"/>
          <p:cNvPicPr>
            <a:picLocks noChangeAspect="1" noChangeArrowheads="1"/>
          </p:cNvPicPr>
          <p:nvPr/>
        </p:nvPicPr>
        <p:blipFill>
          <a:blip r:embed="rId3" cstate="print"/>
          <a:srcRect/>
          <a:stretch>
            <a:fillRect/>
          </a:stretch>
        </p:blipFill>
        <p:spPr bwMode="auto">
          <a:xfrm>
            <a:off x="635001" y="660400"/>
            <a:ext cx="1352549" cy="838200"/>
          </a:xfrm>
          <a:prstGeom prst="rect">
            <a:avLst/>
          </a:prstGeom>
          <a:noFill/>
        </p:spPr>
      </p:pic>
      <p:sp>
        <p:nvSpPr>
          <p:cNvPr id="7" name="object 24"/>
          <p:cNvSpPr txBox="1">
            <a:spLocks/>
          </p:cNvSpPr>
          <p:nvPr/>
        </p:nvSpPr>
        <p:spPr>
          <a:xfrm>
            <a:off x="615950" y="1574800"/>
            <a:ext cx="7162800" cy="259045"/>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sk-SK" sz="1600" b="1" i="0" u="none" strike="noStrike" kern="0" cap="small" normalizeH="0" noProof="0" dirty="0" smtClean="0">
                <a:ln>
                  <a:noFill/>
                </a:ln>
                <a:solidFill>
                  <a:srgbClr val="51AE32"/>
                </a:solidFill>
                <a:effectLst/>
                <a:uLnTx/>
                <a:uFillTx/>
                <a:latin typeface="Oswald" pitchFamily="2" charset="0"/>
                <a:ea typeface="+mj-ea"/>
                <a:cs typeface="+mj-cs"/>
              </a:rPr>
              <a:t>Ekonomika</a:t>
            </a:r>
            <a:r>
              <a:rPr kumimoji="0" lang="sk-SK" sz="1600" i="0" u="none" strike="noStrike" kern="0" cap="small" normalizeH="0" noProof="0" dirty="0" smtClean="0">
                <a:ln>
                  <a:noFill/>
                </a:ln>
                <a:solidFill>
                  <a:srgbClr val="51AE32"/>
                </a:solidFill>
                <a:effectLst/>
                <a:uLnTx/>
                <a:uFillTx/>
                <a:latin typeface="Oswald" pitchFamily="2" charset="0"/>
                <a:ea typeface="+mj-ea"/>
                <a:cs typeface="+mj-cs"/>
              </a:rPr>
              <a:t> (náklady a výnosy aplikácie makroekonomicky) - návod makro kalkulácie</a:t>
            </a:r>
            <a:endParaRPr kumimoji="0" lang="sk-SK" b="1" i="0" u="none" strike="noStrike" kern="0" cap="small" normalizeH="0" noProof="0" dirty="0">
              <a:ln>
                <a:noFill/>
              </a:ln>
              <a:solidFill>
                <a:srgbClr val="51AE32"/>
              </a:solidFill>
              <a:effectLst/>
              <a:uLnTx/>
              <a:uFillTx/>
              <a:latin typeface="Oswald" pitchFamily="2" charset="0"/>
              <a:ea typeface="+mj-ea"/>
              <a:cs typeface="+mj-cs"/>
            </a:endParaRPr>
          </a:p>
        </p:txBody>
      </p:sp>
      <p:sp>
        <p:nvSpPr>
          <p:cNvPr id="8" name="Rectangle 5"/>
          <p:cNvSpPr>
            <a:spLocks noChangeArrowheads="1"/>
          </p:cNvSpPr>
          <p:nvPr/>
        </p:nvSpPr>
        <p:spPr bwMode="auto">
          <a:xfrm>
            <a:off x="692150" y="1875433"/>
            <a:ext cx="7010400" cy="6578724"/>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p>
            <a:pPr lvl="0" fontAlgn="base">
              <a:spcBef>
                <a:spcPct val="0"/>
              </a:spcBef>
              <a:spcAft>
                <a:spcPct val="0"/>
              </a:spcAft>
            </a:pPr>
            <a:r>
              <a:rPr lang="sk-SK" sz="1200" b="1" dirty="0" smtClean="0">
                <a:latin typeface="NimbusSanL" pitchFamily="2" charset="0"/>
              </a:rPr>
              <a:t>Náklady aplikácie:</a:t>
            </a:r>
          </a:p>
          <a:p>
            <a:pPr lvl="0" fontAlgn="base">
              <a:spcBef>
                <a:spcPct val="0"/>
              </a:spcBef>
              <a:spcAft>
                <a:spcPct val="0"/>
              </a:spcAft>
            </a:pPr>
            <a:r>
              <a:rPr lang="sk-SK" sz="900" b="1" dirty="0" smtClean="0">
                <a:latin typeface="NimbusSanL" pitchFamily="2" charset="0"/>
              </a:rPr>
              <a:t>Nákup HUMAC</a:t>
            </a:r>
            <a:r>
              <a:rPr lang="sk-SK" sz="900" b="1" baseline="30000" dirty="0" smtClean="0">
                <a:latin typeface="NimbusSanL" pitchFamily="2" charset="0"/>
              </a:rPr>
              <a:t>®</a:t>
            </a:r>
            <a:r>
              <a:rPr lang="sk-SK" sz="900" b="1" dirty="0" smtClean="0">
                <a:latin typeface="NimbusSanL" pitchFamily="2" charset="0"/>
              </a:rPr>
              <a:t> </a:t>
            </a:r>
            <a:r>
              <a:rPr lang="sk-SK" sz="900" b="1" dirty="0" err="1" smtClean="0">
                <a:latin typeface="NimbusSanL" pitchFamily="2" charset="0"/>
              </a:rPr>
              <a:t>Agro</a:t>
            </a:r>
            <a:r>
              <a:rPr lang="sk-SK" sz="900" b="1" dirty="0" smtClean="0">
                <a:latin typeface="NimbusSanL" pitchFamily="2" charset="0"/>
              </a:rPr>
              <a:t>: </a:t>
            </a:r>
            <a:r>
              <a:rPr lang="sk-SK" sz="900" dirty="0" smtClean="0">
                <a:latin typeface="NimbusSanL" pitchFamily="2" charset="0"/>
              </a:rPr>
              <a:t>660,00 Eur/tona, dávkovanie v priemer 330,00 kg/ha, 220,00 Eur/ha na 4 roky </a:t>
            </a:r>
            <a:r>
              <a:rPr lang="sk-SK" sz="1200" b="1" dirty="0" smtClean="0">
                <a:latin typeface="NimbusSanL" pitchFamily="2" charset="0"/>
              </a:rPr>
              <a:t>55,00 Eur/ha/rok</a:t>
            </a:r>
            <a:r>
              <a:rPr lang="sk-SK" sz="1200" dirty="0" smtClean="0">
                <a:latin typeface="NimbusSanL" pitchFamily="2" charset="0"/>
              </a:rPr>
              <a:t> </a:t>
            </a:r>
            <a:endParaRPr lang="sk-SK" sz="900" dirty="0" smtClean="0">
              <a:latin typeface="NimbusSanL" pitchFamily="2" charset="0"/>
            </a:endParaRPr>
          </a:p>
          <a:p>
            <a:pPr lvl="0" fontAlgn="base">
              <a:spcBef>
                <a:spcPct val="0"/>
              </a:spcBef>
              <a:spcAft>
                <a:spcPct val="0"/>
              </a:spcAft>
            </a:pPr>
            <a:r>
              <a:rPr lang="sk-SK" sz="900" dirty="0" smtClean="0">
                <a:latin typeface="NimbusSanL" pitchFamily="2" charset="0"/>
              </a:rPr>
              <a:t>	</a:t>
            </a:r>
          </a:p>
          <a:p>
            <a:pPr lvl="0" fontAlgn="base">
              <a:spcBef>
                <a:spcPct val="0"/>
              </a:spcBef>
              <a:spcAft>
                <a:spcPct val="0"/>
              </a:spcAft>
            </a:pPr>
            <a:r>
              <a:rPr lang="sk-SK" sz="1200" b="1" dirty="0" smtClean="0">
                <a:latin typeface="NimbusSanL" pitchFamily="2" charset="0"/>
              </a:rPr>
              <a:t>Výnosy aplikácie priame</a:t>
            </a:r>
            <a:r>
              <a:rPr lang="sk-SK" sz="900" b="1" dirty="0" smtClean="0">
                <a:latin typeface="NimbusSanL" pitchFamily="2" charset="0"/>
              </a:rPr>
              <a:t>:</a:t>
            </a:r>
          </a:p>
          <a:p>
            <a:pPr marL="228600" lvl="0" indent="-228600">
              <a:lnSpc>
                <a:spcPct val="150000"/>
              </a:lnSpc>
              <a:buFont typeface="+mj-lt"/>
              <a:buAutoNum type="arabicPeriod"/>
            </a:pPr>
            <a:r>
              <a:rPr lang="sk-SK" sz="900" b="1" dirty="0" smtClean="0">
                <a:latin typeface="NimbusSanL" pitchFamily="2" charset="0"/>
              </a:rPr>
              <a:t>Úspora technických hnojív o 40 %: </a:t>
            </a:r>
            <a:r>
              <a:rPr lang="sk-SK" sz="900" dirty="0" smtClean="0">
                <a:latin typeface="NimbusSanL" pitchFamily="2" charset="0"/>
              </a:rPr>
              <a:t>pri priemernej cene </a:t>
            </a:r>
            <a:r>
              <a:rPr lang="sk-SK" sz="900" dirty="0" err="1" smtClean="0">
                <a:latin typeface="NimbusSanL" pitchFamily="2" charset="0"/>
              </a:rPr>
              <a:t>tech</a:t>
            </a:r>
            <a:r>
              <a:rPr lang="sk-SK" sz="900" dirty="0" smtClean="0">
                <a:latin typeface="NimbusSanL" pitchFamily="2" charset="0"/>
              </a:rPr>
              <a:t>. hnojív 500 Eur/t, ročná aplikácia 200 kg/ha = </a:t>
            </a:r>
            <a:r>
              <a:rPr lang="sk-SK" sz="900" b="1" dirty="0" smtClean="0">
                <a:latin typeface="NimbusSanL" pitchFamily="2" charset="0"/>
              </a:rPr>
              <a:t>100,00 Eur/ha/rok</a:t>
            </a:r>
          </a:p>
          <a:p>
            <a:pPr marL="228600" lvl="0" indent="-228600">
              <a:lnSpc>
                <a:spcPct val="150000"/>
              </a:lnSpc>
              <a:buFont typeface="+mj-lt"/>
              <a:buAutoNum type="arabicPeriod"/>
            </a:pPr>
            <a:r>
              <a:rPr lang="sk-SK" sz="900" b="1" dirty="0" smtClean="0">
                <a:latin typeface="NimbusSanL" pitchFamily="2" charset="0"/>
              </a:rPr>
              <a:t>Zvýšenie poľnohospodárskej produkcie minimálne o 10 %</a:t>
            </a:r>
            <a:r>
              <a:rPr lang="sk-SK" sz="900" dirty="0" smtClean="0">
                <a:latin typeface="NimbusSanL" pitchFamily="2" charset="0"/>
              </a:rPr>
              <a:t>: pri tržbe 1500,00 Eur/ha = </a:t>
            </a:r>
            <a:r>
              <a:rPr lang="sk-SK" sz="900" b="1" dirty="0" smtClean="0">
                <a:latin typeface="NimbusSanL" pitchFamily="2" charset="0"/>
              </a:rPr>
              <a:t>150,00 Eur/ha/rok</a:t>
            </a:r>
          </a:p>
          <a:p>
            <a:pPr marL="228600" lvl="0" indent="-228600">
              <a:lnSpc>
                <a:spcPct val="150000"/>
              </a:lnSpc>
              <a:buFont typeface="+mj-lt"/>
              <a:buAutoNum type="arabicPeriod"/>
            </a:pPr>
            <a:r>
              <a:rPr lang="sk-SK" sz="900" b="1" dirty="0" smtClean="0">
                <a:latin typeface="NimbusSanL" pitchFamily="2" charset="0"/>
              </a:rPr>
              <a:t>Ďalšie výnosy zvyšujúce rentabilitu poľnohospodárskej produkcie: </a:t>
            </a:r>
          </a:p>
          <a:p>
            <a:pPr marL="360000" lvl="0" indent="-180000">
              <a:buFont typeface="Wingdings" pitchFamily="2" charset="2"/>
              <a:buChar char="ü"/>
            </a:pPr>
            <a:r>
              <a:rPr lang="sk-SK" sz="900" dirty="0" smtClean="0">
                <a:latin typeface="NimbusSanL" pitchFamily="2" charset="0"/>
              </a:rPr>
              <a:t>zlepšenie pôdnej štruktúry, tvorba </a:t>
            </a:r>
            <a:r>
              <a:rPr lang="sk-SK" sz="900" dirty="0" err="1" smtClean="0">
                <a:latin typeface="NimbusSanL" pitchFamily="2" charset="0"/>
              </a:rPr>
              <a:t>pedov</a:t>
            </a:r>
            <a:r>
              <a:rPr lang="sk-SK" sz="900" dirty="0" smtClean="0">
                <a:latin typeface="NimbusSanL" pitchFamily="2" charset="0"/>
              </a:rPr>
              <a:t>, zvýšenie priepustnosti pôdy na akumuláciu dažďovej vody, tvorba pôdnych </a:t>
            </a:r>
            <a:r>
              <a:rPr lang="sk-SK" sz="900" dirty="0" err="1" smtClean="0">
                <a:latin typeface="NimbusSanL" pitchFamily="2" charset="0"/>
              </a:rPr>
              <a:t>mikrotrhlín</a:t>
            </a:r>
            <a:r>
              <a:rPr lang="sk-SK" sz="900" dirty="0" smtClean="0">
                <a:latin typeface="NimbusSanL" pitchFamily="2" charset="0"/>
              </a:rPr>
              <a:t> ako zásobárne vody a vzduchu </a:t>
            </a:r>
          </a:p>
          <a:p>
            <a:pPr marL="360000" lvl="0" indent="-180000">
              <a:buFont typeface="Wingdings" pitchFamily="2" charset="2"/>
              <a:buChar char="ü"/>
            </a:pPr>
            <a:r>
              <a:rPr lang="sk-SK" sz="900" dirty="0" err="1" smtClean="0">
                <a:latin typeface="NimbusSanL" pitchFamily="2" charset="0"/>
              </a:rPr>
              <a:t>vodozádržnosť</a:t>
            </a:r>
            <a:r>
              <a:rPr lang="sk-SK" sz="900" dirty="0" smtClean="0">
                <a:latin typeface="NimbusSanL" pitchFamily="2" charset="0"/>
              </a:rPr>
              <a:t> / 330 kg/ha x 0,755 l = 250 l/ha retenčnej kapacity pre obdobie sucha</a:t>
            </a:r>
          </a:p>
          <a:p>
            <a:pPr marL="360000" lvl="0" indent="-180000">
              <a:buFont typeface="Wingdings" pitchFamily="2" charset="2"/>
              <a:buChar char="ü"/>
            </a:pPr>
            <a:r>
              <a:rPr lang="sk-SK" sz="900" dirty="0" smtClean="0">
                <a:latin typeface="NimbusSanL" pitchFamily="2" charset="0"/>
              </a:rPr>
              <a:t>úprava pH pôdy – optimalizácia kyslých pôd  pre lepší príjem živín koreňmi rastlín</a:t>
            </a:r>
          </a:p>
          <a:p>
            <a:pPr marL="360000" lvl="0" indent="-180000">
              <a:buFont typeface="Wingdings" pitchFamily="2" charset="2"/>
              <a:buChar char="ü"/>
            </a:pPr>
            <a:r>
              <a:rPr lang="sk-SK" sz="900" dirty="0" smtClean="0">
                <a:latin typeface="NimbusSanL" pitchFamily="2" charset="0"/>
              </a:rPr>
              <a:t>zníženie vyplavovania živín do nižších vrstiev pôdneho komplexu a do spodných vôd</a:t>
            </a:r>
          </a:p>
          <a:p>
            <a:pPr marL="360000" lvl="0" indent="-180000">
              <a:buFont typeface="Wingdings" pitchFamily="2" charset="2"/>
              <a:buChar char="ü"/>
            </a:pPr>
            <a:r>
              <a:rPr lang="sk-SK" sz="900" dirty="0" smtClean="0">
                <a:latin typeface="NimbusSanL" pitchFamily="2" charset="0"/>
              </a:rPr>
              <a:t>zlepšuje podmienky pre rozvoj pôdnych organizmov a mikroorganizmov, vracia život do pôdy</a:t>
            </a:r>
          </a:p>
          <a:p>
            <a:pPr marL="360000" lvl="0" indent="-180000">
              <a:buFont typeface="Wingdings" pitchFamily="2" charset="2"/>
              <a:buChar char="ü"/>
            </a:pPr>
            <a:r>
              <a:rPr lang="sk-SK" sz="900" dirty="0" smtClean="0">
                <a:latin typeface="NimbusSanL" pitchFamily="2" charset="0"/>
              </a:rPr>
              <a:t>zásadným vplyvom na pomer C/N  pozitívne vplýva na procesy </a:t>
            </a:r>
            <a:r>
              <a:rPr lang="sk-SK" sz="900" dirty="0" err="1" smtClean="0">
                <a:latin typeface="NimbusSanL" pitchFamily="2" charset="0"/>
              </a:rPr>
              <a:t>mineralizácie</a:t>
            </a:r>
            <a:r>
              <a:rPr lang="sk-SK" sz="900" dirty="0" smtClean="0">
                <a:latin typeface="NimbusSanL" pitchFamily="2" charset="0"/>
              </a:rPr>
              <a:t>, ako aj na procesy biologickej </a:t>
            </a:r>
            <a:r>
              <a:rPr lang="sk-SK" sz="900" dirty="0" err="1" smtClean="0">
                <a:latin typeface="NimbusSanL" pitchFamily="2" charset="0"/>
              </a:rPr>
              <a:t>imobilizácie</a:t>
            </a:r>
            <a:r>
              <a:rPr lang="sk-SK" sz="900" dirty="0" smtClean="0">
                <a:latin typeface="NimbusSanL" pitchFamily="2" charset="0"/>
              </a:rPr>
              <a:t> dusíka.</a:t>
            </a:r>
          </a:p>
          <a:p>
            <a:pPr marL="360000" lvl="0" indent="-180000">
              <a:buFont typeface="Wingdings" pitchFamily="2" charset="2"/>
              <a:buChar char="ü"/>
            </a:pPr>
            <a:r>
              <a:rPr lang="sk-SK" sz="900" dirty="0" smtClean="0">
                <a:latin typeface="NimbusSanL" pitchFamily="2" charset="0"/>
              </a:rPr>
              <a:t>dodáva do pôdy makro, </a:t>
            </a:r>
            <a:r>
              <a:rPr lang="sk-SK" sz="900" dirty="0" err="1" smtClean="0">
                <a:latin typeface="NimbusSanL" pitchFamily="2" charset="0"/>
              </a:rPr>
              <a:t>mikro</a:t>
            </a:r>
            <a:r>
              <a:rPr lang="sk-SK" sz="900" dirty="0" smtClean="0">
                <a:latin typeface="NimbusSanL" pitchFamily="2" charset="0"/>
              </a:rPr>
              <a:t> živiny a všetky stopové prvky tak potrebné pre zdravú imunitu rastlín</a:t>
            </a:r>
          </a:p>
          <a:p>
            <a:pPr marL="360000" lvl="0" indent="-180000">
              <a:buFont typeface="Wingdings" pitchFamily="2" charset="2"/>
              <a:buChar char="ü"/>
            </a:pPr>
            <a:r>
              <a:rPr lang="sk-SK" sz="900" dirty="0" smtClean="0">
                <a:latin typeface="NimbusSanL" pitchFamily="2" charset="0"/>
              </a:rPr>
              <a:t>ovplyvňuje hodnotenie limitu hnojenia a to prechodom hnojív s rýchlo uvoľňujúcim sa dusíkom, kde sa počíta 60 % prívodu celkového dusíka na hnojiva s pomaly uvoľňujúcim sa dusíkom, kde sa počíta 40 % prívodu celkového dusíka.</a:t>
            </a:r>
          </a:p>
          <a:p>
            <a:pPr marL="360000" lvl="0" indent="-180000">
              <a:buFont typeface="Wingdings" pitchFamily="2" charset="2"/>
              <a:buChar char="ü"/>
            </a:pPr>
            <a:r>
              <a:rPr lang="sk-SK" sz="900" dirty="0" smtClean="0">
                <a:latin typeface="NimbusSanL" pitchFamily="2" charset="0"/>
              </a:rPr>
              <a:t>znižuje riziko prekročenia limitu hnojenia dusíkom, dosiahnutím vyšších výnosov, kde sa ekvivalentne toleruje navýšenie dávkovania N o navýšenie výnosu poľnohospodárskej plodiny. Pôsobí ako inhibítor </a:t>
            </a:r>
            <a:r>
              <a:rPr lang="sk-SK" sz="900" dirty="0" err="1" smtClean="0">
                <a:latin typeface="NimbusSanL" pitchFamily="2" charset="0"/>
              </a:rPr>
              <a:t>nitrifikácie</a:t>
            </a:r>
            <a:r>
              <a:rPr lang="sk-SK" sz="900" dirty="0" smtClean="0">
                <a:latin typeface="NimbusSanL" pitchFamily="2" charset="0"/>
              </a:rPr>
              <a:t>.</a:t>
            </a:r>
          </a:p>
          <a:p>
            <a:pPr marL="360000" lvl="0" indent="-180000">
              <a:buFont typeface="Wingdings" pitchFamily="2" charset="2"/>
              <a:buChar char="ü"/>
            </a:pPr>
            <a:r>
              <a:rPr lang="sk-SK" sz="900" dirty="0" smtClean="0">
                <a:latin typeface="NimbusSanL" pitchFamily="2" charset="0"/>
              </a:rPr>
              <a:t>ovplyvňuje rýchlosť rozkladu organických zlúčenín, substrátov a  látok nachádzajúcich sa v pôde</a:t>
            </a:r>
          </a:p>
          <a:p>
            <a:pPr marL="360000" lvl="0" indent="-180000">
              <a:buFont typeface="Wingdings" pitchFamily="2" charset="2"/>
              <a:buChar char="ü"/>
            </a:pPr>
            <a:r>
              <a:rPr lang="sk-SK" sz="900" dirty="0" smtClean="0">
                <a:latin typeface="NimbusSanL" pitchFamily="2" charset="0"/>
              </a:rPr>
              <a:t>znížením rizika erózie pôdy (menej erózne ohrozená pôda) umožňujeme širšie využitie svahov na pestovanie aj širokoriadkových plodín (kukurica, zemiaky, repa, bôb, sója, slnečnica )</a:t>
            </a:r>
          </a:p>
          <a:p>
            <a:pPr marL="360000" lvl="0" indent="-180000">
              <a:buFont typeface="Wingdings" pitchFamily="2" charset="2"/>
              <a:buChar char="ü"/>
            </a:pPr>
            <a:r>
              <a:rPr lang="sk-SK" sz="900" dirty="0" smtClean="0">
                <a:latin typeface="NimbusSanL" pitchFamily="2" charset="0"/>
              </a:rPr>
              <a:t>zvyšuje aktivitu dôležitej mikroflóry a </a:t>
            </a:r>
            <a:r>
              <a:rPr lang="sk-SK" sz="900" dirty="0" err="1" smtClean="0">
                <a:latin typeface="NimbusSanL" pitchFamily="2" charset="0"/>
              </a:rPr>
              <a:t>mikrofauny</a:t>
            </a:r>
            <a:r>
              <a:rPr lang="sk-SK" sz="900" dirty="0" smtClean="0">
                <a:latin typeface="NimbusSanL" pitchFamily="2" charset="0"/>
              </a:rPr>
              <a:t>, hlavne pri pestovaní monokultúr</a:t>
            </a:r>
          </a:p>
          <a:p>
            <a:pPr marL="360000" lvl="0" indent="-180000">
              <a:buFont typeface="Wingdings" pitchFamily="2" charset="2"/>
              <a:buChar char="ü"/>
            </a:pPr>
            <a:r>
              <a:rPr lang="sk-SK" sz="900" dirty="0" smtClean="0">
                <a:latin typeface="NimbusSanL" pitchFamily="2" charset="0"/>
              </a:rPr>
              <a:t>viaže ťažké a toxické kovy, pesticídy a ďalšie toxíny do komplexov nevyužiteľných pre rastliny, znižuje toxicitu krmovín pre chovy hospodárskych zvierat. Výrazne znižuje toxicitu kvetného peľu pre včely, pozorujeme výraznejšie opeľovanie plodín včelstvom. </a:t>
            </a:r>
          </a:p>
          <a:p>
            <a:pPr marL="360000" lvl="0" indent="-180000">
              <a:buFont typeface="Wingdings" pitchFamily="2" charset="2"/>
              <a:buChar char="ü"/>
            </a:pPr>
            <a:r>
              <a:rPr lang="sk-SK" sz="900" dirty="0" smtClean="0">
                <a:latin typeface="NimbusSanL" pitchFamily="2" charset="0"/>
              </a:rPr>
              <a:t>ako nevýhodu aplikácie produktu s vyšším obsahom </a:t>
            </a:r>
            <a:r>
              <a:rPr lang="sk-SK" sz="900" dirty="0" err="1" smtClean="0">
                <a:latin typeface="NimbusSanL" pitchFamily="2" charset="0"/>
              </a:rPr>
              <a:t>humínových</a:t>
            </a:r>
            <a:r>
              <a:rPr lang="sk-SK" sz="900" dirty="0" smtClean="0">
                <a:latin typeface="NimbusSanL" pitchFamily="2" charset="0"/>
              </a:rPr>
              <a:t> kyselín je pozorovaný zvýšený záujem divej zveri o plodiny pestované  na HUMAC</a:t>
            </a:r>
            <a:r>
              <a:rPr lang="sk-SK" sz="900" baseline="30000" dirty="0" smtClean="0">
                <a:latin typeface="NimbusSanL" pitchFamily="2" charset="0"/>
              </a:rPr>
              <a:t>®</a:t>
            </a:r>
            <a:r>
              <a:rPr lang="sk-SK" sz="900" dirty="0" smtClean="0">
                <a:latin typeface="NimbusSanL" pitchFamily="2" charset="0"/>
              </a:rPr>
              <a:t> </a:t>
            </a:r>
            <a:r>
              <a:rPr lang="sk-SK" sz="900" dirty="0" err="1" smtClean="0">
                <a:latin typeface="NimbusSanL" pitchFamily="2" charset="0"/>
              </a:rPr>
              <a:t>Agro</a:t>
            </a:r>
            <a:r>
              <a:rPr lang="sk-SK" sz="900" dirty="0" smtClean="0">
                <a:latin typeface="NimbusSanL" pitchFamily="2" charset="0"/>
              </a:rPr>
              <a:t>.</a:t>
            </a:r>
          </a:p>
          <a:p>
            <a:pPr lvl="0" fontAlgn="base">
              <a:lnSpc>
                <a:spcPct val="150000"/>
              </a:lnSpc>
              <a:spcBef>
                <a:spcPct val="0"/>
              </a:spcBef>
              <a:spcAft>
                <a:spcPct val="0"/>
              </a:spcAft>
            </a:pPr>
            <a:endParaRPr lang="sk-SK" sz="900" b="1" dirty="0" smtClean="0">
              <a:latin typeface="NimbusSanL" pitchFamily="2" charset="0"/>
            </a:endParaRPr>
          </a:p>
          <a:p>
            <a:pPr lvl="0" fontAlgn="base">
              <a:lnSpc>
                <a:spcPct val="150000"/>
              </a:lnSpc>
              <a:spcBef>
                <a:spcPct val="0"/>
              </a:spcBef>
              <a:spcAft>
                <a:spcPct val="0"/>
              </a:spcAft>
            </a:pPr>
            <a:r>
              <a:rPr lang="sk-SK" sz="1200" b="1" dirty="0" smtClean="0">
                <a:latin typeface="NimbusSanL" pitchFamily="2" charset="0"/>
              </a:rPr>
              <a:t>Zhrnutie ekonomiky aplikácie HUMAC</a:t>
            </a:r>
            <a:r>
              <a:rPr lang="sk-SK" sz="1200" b="1" baseline="30000" dirty="0" smtClean="0">
                <a:latin typeface="NimbusSanL" pitchFamily="2" charset="0"/>
              </a:rPr>
              <a:t>®</a:t>
            </a:r>
            <a:r>
              <a:rPr lang="sk-SK" sz="1200" b="1" dirty="0" smtClean="0">
                <a:latin typeface="NimbusSanL" pitchFamily="2" charset="0"/>
              </a:rPr>
              <a:t> </a:t>
            </a:r>
            <a:r>
              <a:rPr lang="sk-SK" sz="1200" b="1" dirty="0" err="1" smtClean="0">
                <a:latin typeface="NimbusSanL" pitchFamily="2" charset="0"/>
              </a:rPr>
              <a:t>Agro</a:t>
            </a:r>
            <a:r>
              <a:rPr lang="sk-SK" sz="1200" b="1" dirty="0" smtClean="0">
                <a:latin typeface="NimbusSanL" pitchFamily="2" charset="0"/>
              </a:rPr>
              <a:t>:</a:t>
            </a:r>
          </a:p>
          <a:p>
            <a:pPr marL="228600" lvl="0" indent="-228600" fontAlgn="base">
              <a:lnSpc>
                <a:spcPct val="150000"/>
              </a:lnSpc>
              <a:spcBef>
                <a:spcPct val="0"/>
              </a:spcBef>
              <a:spcAft>
                <a:spcPct val="0"/>
              </a:spcAft>
              <a:buFont typeface="+mj-lt"/>
              <a:buAutoNum type="arabicPeriod"/>
            </a:pPr>
            <a:r>
              <a:rPr lang="sk-SK" sz="900" b="1" dirty="0" smtClean="0">
                <a:latin typeface="NimbusSanL" pitchFamily="2" charset="0"/>
              </a:rPr>
              <a:t>Náklady: 55,00 Eur/ha/rok, 220,00 Eur/ha/4 roky</a:t>
            </a:r>
          </a:p>
          <a:p>
            <a:pPr marL="228600" lvl="0" indent="-228600" fontAlgn="base">
              <a:lnSpc>
                <a:spcPct val="150000"/>
              </a:lnSpc>
              <a:spcBef>
                <a:spcPct val="0"/>
              </a:spcBef>
              <a:spcAft>
                <a:spcPct val="0"/>
              </a:spcAft>
              <a:buFont typeface="+mj-lt"/>
              <a:buAutoNum type="arabicPeriod"/>
            </a:pPr>
            <a:r>
              <a:rPr lang="sk-SK" sz="900" b="1" dirty="0" smtClean="0">
                <a:latin typeface="NimbusSanL" pitchFamily="2" charset="0"/>
              </a:rPr>
              <a:t>Výnosy úrody: 250,00 Eur/ha/rok, 1000,00 Eur/ha/4 roky</a:t>
            </a:r>
          </a:p>
          <a:p>
            <a:pPr marL="228600" lvl="0" indent="-228600" fontAlgn="base">
              <a:spcBef>
                <a:spcPct val="0"/>
              </a:spcBef>
              <a:spcAft>
                <a:spcPct val="0"/>
              </a:spcAft>
            </a:pPr>
            <a:r>
              <a:rPr lang="sk-SK" sz="900" b="1" dirty="0" smtClean="0">
                <a:latin typeface="NimbusSanL" pitchFamily="2" charset="0"/>
              </a:rPr>
              <a:t>	</a:t>
            </a:r>
            <a:r>
              <a:rPr lang="sk-SK" sz="900" dirty="0" smtClean="0">
                <a:latin typeface="NimbusSanL" pitchFamily="2" charset="0"/>
              </a:rPr>
              <a:t>Kalkulácia aplikácie produktu HUMAC</a:t>
            </a:r>
            <a:r>
              <a:rPr lang="sk-SK" sz="900" baseline="30000" dirty="0" smtClean="0">
                <a:latin typeface="NimbusSanL" pitchFamily="2" charset="0"/>
              </a:rPr>
              <a:t>®</a:t>
            </a:r>
            <a:r>
              <a:rPr lang="sk-SK" sz="900" dirty="0" smtClean="0">
                <a:latin typeface="NimbusSanL" pitchFamily="2" charset="0"/>
              </a:rPr>
              <a:t> </a:t>
            </a:r>
            <a:r>
              <a:rPr lang="sk-SK" sz="900" dirty="0" err="1" smtClean="0">
                <a:latin typeface="NimbusSanL" pitchFamily="2" charset="0"/>
              </a:rPr>
              <a:t>Agro</a:t>
            </a:r>
            <a:r>
              <a:rPr lang="sk-SK" sz="900" dirty="0" smtClean="0">
                <a:latin typeface="NimbusSanL" pitchFamily="2" charset="0"/>
              </a:rPr>
              <a:t> má za cieľ preukázať, že nákup produktu a jeho aplikácia je aj pri vyčíslení priamych nákladov je rentabilná, t.j. </a:t>
            </a:r>
            <a:r>
              <a:rPr lang="sk-SK" sz="900" b="1" dirty="0" smtClean="0">
                <a:latin typeface="NimbusSanL" pitchFamily="2" charset="0"/>
              </a:rPr>
              <a:t>250,00 Eur – 55,00 Eur = 195,00 Eur/ha/rok</a:t>
            </a:r>
            <a:r>
              <a:rPr lang="sk-SK" sz="900" dirty="0" smtClean="0">
                <a:latin typeface="NimbusSanL" pitchFamily="2" charset="0"/>
              </a:rPr>
              <a:t>, 780,00 Eur/ha/4 roky</a:t>
            </a:r>
          </a:p>
          <a:p>
            <a:pPr marL="228600" lvl="0" indent="-228600" fontAlgn="base">
              <a:spcBef>
                <a:spcPct val="0"/>
              </a:spcBef>
              <a:spcAft>
                <a:spcPct val="0"/>
              </a:spcAft>
              <a:buFont typeface="+mj-lt"/>
              <a:buAutoNum type="arabicPeriod" startAt="3"/>
            </a:pPr>
            <a:r>
              <a:rPr lang="sk-SK" sz="900" b="1" dirty="0" smtClean="0">
                <a:latin typeface="NimbusSanL" pitchFamily="2" charset="0"/>
              </a:rPr>
              <a:t>Výnosy ako ďalšie </a:t>
            </a:r>
            <a:r>
              <a:rPr lang="sk-SK" sz="900" b="1" dirty="0" err="1" smtClean="0">
                <a:latin typeface="NimbusSanL" pitchFamily="2" charset="0"/>
              </a:rPr>
              <a:t>benefity</a:t>
            </a:r>
            <a:r>
              <a:rPr lang="sk-SK" sz="900" b="1" dirty="0" smtClean="0">
                <a:latin typeface="NimbusSanL" pitchFamily="2" charset="0"/>
              </a:rPr>
              <a:t>: vytvárajú agronomický priestor pre úspešné hospodárenie na pôde a ozdravenie pôdy pre intenzívne hospodárenie. </a:t>
            </a:r>
            <a:br>
              <a:rPr lang="sk-SK" sz="900" b="1" dirty="0" smtClean="0">
                <a:latin typeface="NimbusSanL" pitchFamily="2" charset="0"/>
              </a:rPr>
            </a:br>
            <a:r>
              <a:rPr lang="sk-SK" sz="900" dirty="0" smtClean="0">
                <a:latin typeface="NimbusSanL" pitchFamily="2" charset="0"/>
              </a:rPr>
              <a:t>Hodnotenie vymenovaných </a:t>
            </a:r>
            <a:r>
              <a:rPr lang="sk-SK" sz="900" dirty="0" err="1" smtClean="0">
                <a:latin typeface="NimbusSanL" pitchFamily="2" charset="0"/>
              </a:rPr>
              <a:t>benefitov</a:t>
            </a:r>
            <a:r>
              <a:rPr lang="sk-SK" sz="900" dirty="0" smtClean="0">
                <a:latin typeface="NimbusSanL" pitchFamily="2" charset="0"/>
              </a:rPr>
              <a:t> ako Vaše referencie radi prijmeme ako usmernenie pre našu ďalšiu prácu.</a:t>
            </a:r>
          </a:p>
          <a:p>
            <a:pPr marL="228600" lvl="0" indent="-228600" fontAlgn="base">
              <a:spcBef>
                <a:spcPct val="0"/>
              </a:spcBef>
              <a:spcAft>
                <a:spcPct val="0"/>
              </a:spcAft>
              <a:buFont typeface="+mj-lt"/>
              <a:buAutoNum type="arabicPeriod" startAt="3"/>
            </a:pPr>
            <a:endParaRPr lang="sk-SK" sz="900" dirty="0" smtClean="0">
              <a:latin typeface="NimbusSanL" pitchFamily="2" charset="0"/>
            </a:endParaRPr>
          </a:p>
          <a:p>
            <a:pPr marL="228600" lvl="0" indent="-228600" fontAlgn="base">
              <a:lnSpc>
                <a:spcPct val="150000"/>
              </a:lnSpc>
              <a:spcBef>
                <a:spcPct val="0"/>
              </a:spcBef>
              <a:spcAft>
                <a:spcPct val="0"/>
              </a:spcAft>
            </a:pPr>
            <a:r>
              <a:rPr lang="sk-SK" sz="1200" b="1" dirty="0" smtClean="0">
                <a:latin typeface="NimbusSanL" pitchFamily="2" charset="0"/>
              </a:rPr>
              <a:t>Rentabilita: nákup 220,00 Eur/ha – výnosy 250,00 Eur/ha = návratnosť aplikácie už v prvom roku </a:t>
            </a:r>
          </a:p>
          <a:p>
            <a:pPr marL="228600" lvl="0" indent="-228600" fontAlgn="base">
              <a:lnSpc>
                <a:spcPct val="150000"/>
              </a:lnSpc>
              <a:spcBef>
                <a:spcPct val="0"/>
              </a:spcBef>
              <a:spcAft>
                <a:spcPct val="0"/>
              </a:spcAft>
            </a:pPr>
            <a:endParaRPr lang="sk-SK" sz="900" b="1" dirty="0" smtClean="0">
              <a:latin typeface="NimbusSanL" pitchFamily="2" charset="0"/>
            </a:endParaRPr>
          </a:p>
          <a:p>
            <a:pPr marL="228600" lvl="0" indent="-228600" fontAlgn="base">
              <a:spcBef>
                <a:spcPct val="0"/>
              </a:spcBef>
              <a:spcAft>
                <a:spcPct val="0"/>
              </a:spcAft>
            </a:pPr>
            <a:r>
              <a:rPr lang="sk-SK" sz="900" b="1" dirty="0" err="1" smtClean="0">
                <a:latin typeface="NimbusSanL" pitchFamily="2" charset="0"/>
              </a:rPr>
              <a:t>Humínové</a:t>
            </a:r>
            <a:r>
              <a:rPr lang="sk-SK" sz="900" b="1" dirty="0" smtClean="0">
                <a:latin typeface="NimbusSanL" pitchFamily="2" charset="0"/>
              </a:rPr>
              <a:t> kyseliny sú látky s mimoriadnou biologickou účinnosťou, preto jeho dávkovanie je treba posudzovať individuálne</a:t>
            </a:r>
          </a:p>
          <a:p>
            <a:pPr marL="228600" lvl="0" indent="-228600" fontAlgn="base">
              <a:spcBef>
                <a:spcPct val="0"/>
              </a:spcBef>
              <a:spcAft>
                <a:spcPct val="0"/>
              </a:spcAft>
            </a:pPr>
            <a:r>
              <a:rPr lang="sk-SK" sz="900" b="1" dirty="0" smtClean="0">
                <a:latin typeface="NimbusSanL" pitchFamily="2" charset="0"/>
              </a:rPr>
              <a:t>hlavne z týchto hľadísk:</a:t>
            </a:r>
          </a:p>
        </p:txBody>
      </p:sp>
      <p:cxnSp>
        <p:nvCxnSpPr>
          <p:cNvPr id="10" name="Přímá spojovací čára 9"/>
          <p:cNvCxnSpPr/>
          <p:nvPr/>
        </p:nvCxnSpPr>
        <p:spPr>
          <a:xfrm>
            <a:off x="597900" y="6804660"/>
            <a:ext cx="6984000" cy="0"/>
          </a:xfrm>
          <a:prstGeom prst="line">
            <a:avLst/>
          </a:prstGeom>
          <a:ln w="12700"/>
        </p:spPr>
        <p:style>
          <a:lnRef idx="1">
            <a:schemeClr val="dk1"/>
          </a:lnRef>
          <a:fillRef idx="0">
            <a:schemeClr val="dk1"/>
          </a:fillRef>
          <a:effectRef idx="0">
            <a:schemeClr val="dk1"/>
          </a:effectRef>
          <a:fontRef idx="minor">
            <a:schemeClr val="tx1"/>
          </a:fontRef>
        </p:style>
      </p:cxnSp>
      <p:sp>
        <p:nvSpPr>
          <p:cNvPr id="9" name="Obdélník 8"/>
          <p:cNvSpPr/>
          <p:nvPr/>
        </p:nvSpPr>
        <p:spPr>
          <a:xfrm>
            <a:off x="692150" y="8340973"/>
            <a:ext cx="4197350" cy="1615827"/>
          </a:xfrm>
          <a:prstGeom prst="rect">
            <a:avLst/>
          </a:prstGeom>
        </p:spPr>
        <p:txBody>
          <a:bodyPr>
            <a:spAutoFit/>
          </a:bodyPr>
          <a:lstStyle/>
          <a:p>
            <a:pPr marL="180000" lvl="0" indent="-180000" fontAlgn="base">
              <a:spcBef>
                <a:spcPct val="0"/>
              </a:spcBef>
              <a:spcAft>
                <a:spcPct val="0"/>
              </a:spcAft>
              <a:buFont typeface="Arial" pitchFamily="34" charset="0"/>
              <a:buChar char="•"/>
            </a:pPr>
            <a:r>
              <a:rPr lang="sk-SK" sz="900" dirty="0" smtClean="0">
                <a:latin typeface="NimbusSanL" pitchFamily="2" charset="0"/>
              </a:rPr>
              <a:t>bonita a charakter pôdy</a:t>
            </a:r>
          </a:p>
          <a:p>
            <a:pPr marL="180000" lvl="0" indent="-180000" fontAlgn="base">
              <a:spcBef>
                <a:spcPct val="0"/>
              </a:spcBef>
              <a:spcAft>
                <a:spcPct val="0"/>
              </a:spcAft>
              <a:buFont typeface="Arial" pitchFamily="34" charset="0"/>
              <a:buChar char="•"/>
            </a:pPr>
            <a:r>
              <a:rPr lang="sk-SK" sz="900" dirty="0" smtClean="0">
                <a:latin typeface="NimbusSanL" pitchFamily="2" charset="0"/>
              </a:rPr>
              <a:t>použité kultúry v nasledujúcich 3 až 4 rokoch</a:t>
            </a:r>
          </a:p>
          <a:p>
            <a:pPr marL="180000" lvl="0" indent="-180000" fontAlgn="base">
              <a:spcBef>
                <a:spcPct val="0"/>
              </a:spcBef>
              <a:spcAft>
                <a:spcPct val="0"/>
              </a:spcAft>
              <a:buFont typeface="Arial" pitchFamily="34" charset="0"/>
              <a:buChar char="•"/>
            </a:pPr>
            <a:r>
              <a:rPr lang="sk-SK" sz="900" dirty="0" smtClean="0">
                <a:latin typeface="NimbusSanL" pitchFamily="2" charset="0"/>
              </a:rPr>
              <a:t>množstvo hnojenia pôdy umelými a prírodnými hnojivami (pri použití produktu je možné znížiť dávky použitých technických hnojív pre zabezpečenie plánovanej úrody v 3 až 4 po sebe nasledujúcich rokoch)</a:t>
            </a:r>
          </a:p>
          <a:p>
            <a:pPr marL="180000" lvl="0" indent="-180000" fontAlgn="base">
              <a:spcBef>
                <a:spcPct val="0"/>
              </a:spcBef>
              <a:spcAft>
                <a:spcPct val="0"/>
              </a:spcAft>
              <a:buFont typeface="Arial" pitchFamily="34" charset="0"/>
              <a:buChar char="•"/>
            </a:pPr>
            <a:r>
              <a:rPr lang="sk-SK" sz="900" dirty="0" smtClean="0">
                <a:latin typeface="NimbusSanL" pitchFamily="2" charset="0"/>
              </a:rPr>
              <a:t>zložením a štruktúrou upravovaných substrátov (organických a organicko-minerálnych hnojív)</a:t>
            </a:r>
          </a:p>
          <a:p>
            <a:pPr marL="180000" lvl="0" indent="-180000" fontAlgn="base">
              <a:spcBef>
                <a:spcPct val="0"/>
              </a:spcBef>
              <a:spcAft>
                <a:spcPct val="0"/>
              </a:spcAft>
              <a:buFont typeface="Arial" pitchFamily="34" charset="0"/>
              <a:buChar char="•"/>
            </a:pPr>
            <a:r>
              <a:rPr lang="sk-SK" sz="900" dirty="0" smtClean="0">
                <a:latin typeface="NimbusSanL" pitchFamily="2" charset="0"/>
              </a:rPr>
              <a:t>pôdnych, ekologických a environmentálnych hľadísk</a:t>
            </a:r>
          </a:p>
          <a:p>
            <a:pPr marL="180000" lvl="0" indent="-180000" fontAlgn="base">
              <a:spcBef>
                <a:spcPct val="0"/>
              </a:spcBef>
              <a:spcAft>
                <a:spcPct val="0"/>
              </a:spcAft>
              <a:buFont typeface="Arial" pitchFamily="34" charset="0"/>
              <a:buChar char="•"/>
            </a:pPr>
            <a:r>
              <a:rPr lang="sk-SK" sz="900" dirty="0" smtClean="0">
                <a:latin typeface="NimbusSanL" pitchFamily="2" charset="0"/>
              </a:rPr>
              <a:t>platných legislatívnych noriem týkajúcich sa smerníc hnojenia a rôznych obmedzení týkajúcich sa aplikácie jednotlivých zložiek výživy pôd</a:t>
            </a:r>
          </a:p>
          <a:p>
            <a:pPr marL="180000" lvl="0" indent="-180000" fontAlgn="base">
              <a:spcBef>
                <a:spcPct val="0"/>
              </a:spcBef>
              <a:spcAft>
                <a:spcPct val="0"/>
              </a:spcAft>
              <a:buFont typeface="Arial" pitchFamily="34" charset="0"/>
              <a:buChar char="•"/>
            </a:pPr>
            <a:r>
              <a:rPr lang="sk-SK" sz="900" dirty="0" smtClean="0">
                <a:latin typeface="NimbusSanL" pitchFamily="2" charset="0"/>
              </a:rPr>
              <a:t>ekonomické hľadisko (očakávaná výška produkcie)</a:t>
            </a:r>
            <a:endParaRPr lang="sk-SK" sz="900" dirty="0"/>
          </a:p>
        </p:txBody>
      </p:sp>
      <p:pic>
        <p:nvPicPr>
          <p:cNvPr id="11" name="Obrázok 20">
            <a:extLst>
              <a:ext uri="{FF2B5EF4-FFF2-40B4-BE49-F238E27FC236}">
                <a16:creationId xmlns="" xmlns:a16="http://schemas.microsoft.com/office/drawing/2014/main" id="{93C00F17-CDD5-457A-9905-20F9192FC49C}"/>
              </a:ext>
            </a:extLst>
          </p:cNvPr>
          <p:cNvPicPr>
            <a:picLocks noChangeAspect="1"/>
          </p:cNvPicPr>
          <p:nvPr/>
        </p:nvPicPr>
        <p:blipFill>
          <a:blip r:embed="rId4" cstate="print"/>
          <a:stretch>
            <a:fillRect/>
          </a:stretch>
        </p:blipFill>
        <p:spPr>
          <a:xfrm>
            <a:off x="5264150" y="8290027"/>
            <a:ext cx="2200173" cy="2200173"/>
          </a:xfrm>
          <a:prstGeom prst="rect">
            <a:avLst/>
          </a:prstGeom>
        </p:spPr>
      </p:pic>
      <p:pic>
        <p:nvPicPr>
          <p:cNvPr id="13" name="Picture 3"/>
          <p:cNvPicPr>
            <a:picLocks noChangeAspect="1" noChangeArrowheads="1"/>
          </p:cNvPicPr>
          <p:nvPr/>
        </p:nvPicPr>
        <p:blipFill>
          <a:blip r:embed="rId5" cstate="print"/>
          <a:srcRect/>
          <a:stretch>
            <a:fillRect/>
          </a:stretch>
        </p:blipFill>
        <p:spPr bwMode="auto">
          <a:xfrm>
            <a:off x="3971224" y="889000"/>
            <a:ext cx="452252" cy="457200"/>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 descr="C:\Users\Humac\Downloads\LOGO-HUMAC-Agro.png"/>
          <p:cNvPicPr>
            <a:picLocks noChangeAspect="1" noChangeArrowheads="1"/>
          </p:cNvPicPr>
          <p:nvPr/>
        </p:nvPicPr>
        <p:blipFill>
          <a:blip r:embed="rId2" cstate="print"/>
          <a:srcRect/>
          <a:stretch>
            <a:fillRect/>
          </a:stretch>
        </p:blipFill>
        <p:spPr bwMode="auto">
          <a:xfrm>
            <a:off x="4425950" y="706549"/>
            <a:ext cx="1524000" cy="944451"/>
          </a:xfrm>
          <a:prstGeom prst="rect">
            <a:avLst/>
          </a:prstGeom>
          <a:noFill/>
        </p:spPr>
      </p:pic>
      <p:sp>
        <p:nvSpPr>
          <p:cNvPr id="1031" name="Rectangle 7"/>
          <p:cNvSpPr>
            <a:spLocks noChangeArrowheads="1"/>
          </p:cNvSpPr>
          <p:nvPr/>
        </p:nvSpPr>
        <p:spPr bwMode="auto">
          <a:xfrm>
            <a:off x="615950" y="1980922"/>
            <a:ext cx="7239000" cy="843307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ts val="600"/>
              </a:spcAft>
            </a:pPr>
            <a:r>
              <a:rPr lang="sk-SK" sz="900" dirty="0" smtClean="0">
                <a:latin typeface="NimbusSanL" pitchFamily="2" charset="0"/>
                <a:ea typeface="Calibri" pitchFamily="34" charset="0"/>
                <a:cs typeface="Calibri" pitchFamily="34" charset="0"/>
              </a:rPr>
              <a:t>Výrobok </a:t>
            </a:r>
            <a:r>
              <a:rPr lang="sk-SK" sz="900" b="1" dirty="0" smtClean="0">
                <a:solidFill>
                  <a:srgbClr val="51AE32"/>
                </a:solidFill>
                <a:latin typeface="NimbusSanL" pitchFamily="2" charset="0"/>
                <a:ea typeface="Calibri" pitchFamily="34" charset="0"/>
                <a:cs typeface="Times New Roman" pitchFamily="18" charset="0"/>
              </a:rPr>
              <a:t>HUMAC</a:t>
            </a:r>
            <a:r>
              <a:rPr lang="sk-SK" sz="900" b="1" baseline="30000" dirty="0" smtClean="0">
                <a:solidFill>
                  <a:srgbClr val="51AE32"/>
                </a:solidFill>
                <a:latin typeface="NimbusSanL" pitchFamily="2" charset="0"/>
                <a:ea typeface="Calibri" pitchFamily="34" charset="0"/>
                <a:cs typeface="Calibri" pitchFamily="34" charset="0"/>
              </a:rPr>
              <a:t>®</a:t>
            </a:r>
            <a:r>
              <a:rPr lang="sk-SK" sz="900" b="1" dirty="0" smtClean="0">
                <a:solidFill>
                  <a:srgbClr val="51AE32"/>
                </a:solidFill>
                <a:latin typeface="NimbusSanL" pitchFamily="2" charset="0"/>
                <a:ea typeface="Calibri" pitchFamily="34" charset="0"/>
                <a:cs typeface="Calibri" pitchFamily="34" charset="0"/>
              </a:rPr>
              <a:t> </a:t>
            </a:r>
            <a:r>
              <a:rPr lang="sk-SK" sz="900" b="1" dirty="0" err="1" smtClean="0">
                <a:solidFill>
                  <a:srgbClr val="51AE32"/>
                </a:solidFill>
                <a:latin typeface="NimbusSanL" pitchFamily="2" charset="0"/>
                <a:ea typeface="Calibri" pitchFamily="34" charset="0"/>
                <a:cs typeface="Calibri" pitchFamily="34" charset="0"/>
              </a:rPr>
              <a:t>Agro</a:t>
            </a:r>
            <a:r>
              <a:rPr lang="sk-SK" sz="900" b="1" dirty="0" smtClean="0">
                <a:solidFill>
                  <a:srgbClr val="51AE32"/>
                </a:solidFill>
                <a:latin typeface="NimbusSanL" pitchFamily="2" charset="0"/>
                <a:ea typeface="Calibri" pitchFamily="34" charset="0"/>
                <a:cs typeface="Calibri" pitchFamily="34" charset="0"/>
              </a:rPr>
              <a:t> </a:t>
            </a:r>
            <a:r>
              <a:rPr lang="sk-SK" sz="900" dirty="0" smtClean="0">
                <a:latin typeface="NimbusSanL" pitchFamily="2" charset="0"/>
                <a:ea typeface="Calibri" pitchFamily="34" charset="0"/>
                <a:cs typeface="Calibri" pitchFamily="34" charset="0"/>
              </a:rPr>
              <a:t>je pôdnym </a:t>
            </a:r>
            <a:r>
              <a:rPr lang="sk-SK" sz="900" dirty="0" err="1" smtClean="0">
                <a:latin typeface="NimbusSanL" pitchFamily="2" charset="0"/>
                <a:ea typeface="Calibri" pitchFamily="34" charset="0"/>
                <a:cs typeface="Calibri" pitchFamily="34" charset="0"/>
              </a:rPr>
              <a:t>zlepšovačom</a:t>
            </a:r>
            <a:r>
              <a:rPr lang="sk-SK" sz="900" dirty="0" smtClean="0">
                <a:latin typeface="NimbusSanL" pitchFamily="2" charset="0"/>
                <a:ea typeface="Calibri" pitchFamily="34" charset="0"/>
                <a:cs typeface="Calibri" pitchFamily="34" charset="0"/>
              </a:rPr>
              <a:t> uhlíkového typu (zloženie  C, O, H, N, P,). Jeho dodávaním do pôdy je možné dlhodobo zvyšovať úrodnosť pôdy tým, že významným spôsobom zlepšuje pôdnu štruktúru, zlepšuje podmienky pre rozvoj mikroorganizmov a zvyšuje sorpčnú a </a:t>
            </a:r>
            <a:r>
              <a:rPr lang="sk-SK" sz="900" dirty="0" err="1" smtClean="0">
                <a:latin typeface="NimbusSanL" pitchFamily="2" charset="0"/>
                <a:ea typeface="Calibri" pitchFamily="34" charset="0"/>
                <a:cs typeface="Calibri" pitchFamily="34" charset="0"/>
              </a:rPr>
              <a:t>pufrovaciu</a:t>
            </a:r>
            <a:r>
              <a:rPr lang="sk-SK" sz="900" dirty="0" smtClean="0">
                <a:latin typeface="NimbusSanL" pitchFamily="2" charset="0"/>
                <a:ea typeface="Calibri" pitchFamily="34" charset="0"/>
                <a:cs typeface="Calibri" pitchFamily="34" charset="0"/>
              </a:rPr>
              <a:t> kapacitu pôdy. </a:t>
            </a:r>
          </a:p>
          <a:p>
            <a:pPr lvl="0" eaLnBrk="0" fontAlgn="base" hangingPunct="0">
              <a:spcBef>
                <a:spcPct val="0"/>
              </a:spcBef>
              <a:spcAft>
                <a:spcPts val="600"/>
              </a:spcAft>
            </a:pPr>
            <a:r>
              <a:rPr lang="sk-SK" sz="900" dirty="0" err="1" smtClean="0">
                <a:latin typeface="NimbusSanL" pitchFamily="2" charset="0"/>
                <a:ea typeface="Calibri" pitchFamily="34" charset="0"/>
                <a:cs typeface="Calibri" pitchFamily="34" charset="0"/>
              </a:rPr>
              <a:t>Humínové</a:t>
            </a:r>
            <a:r>
              <a:rPr lang="sk-SK" sz="900" dirty="0" smtClean="0">
                <a:latin typeface="NimbusSanL" pitchFamily="2" charset="0"/>
                <a:ea typeface="Calibri" pitchFamily="34" charset="0"/>
                <a:cs typeface="Calibri" pitchFamily="34" charset="0"/>
              </a:rPr>
              <a:t> kyseliny patria medzi </a:t>
            </a:r>
            <a:r>
              <a:rPr lang="sk-SK" sz="900" dirty="0" err="1" smtClean="0">
                <a:latin typeface="NimbusSanL" pitchFamily="2" charset="0"/>
                <a:ea typeface="Calibri" pitchFamily="34" charset="0"/>
                <a:cs typeface="Calibri" pitchFamily="34" charset="0"/>
              </a:rPr>
              <a:t>iónomeniče</a:t>
            </a:r>
            <a:r>
              <a:rPr lang="sk-SK" sz="900" dirty="0" smtClean="0">
                <a:latin typeface="NimbusSanL" pitchFamily="2" charset="0"/>
                <a:ea typeface="Calibri" pitchFamily="34" charset="0"/>
                <a:cs typeface="Calibri" pitchFamily="34" charset="0"/>
              </a:rPr>
              <a:t> </a:t>
            </a:r>
            <a:r>
              <a:rPr lang="sk-SK" sz="900" dirty="0" err="1" smtClean="0">
                <a:latin typeface="NimbusSanL" pitchFamily="2" charset="0"/>
                <a:ea typeface="Calibri" pitchFamily="34" charset="0"/>
                <a:cs typeface="Calibri" pitchFamily="34" charset="0"/>
              </a:rPr>
              <a:t>reduktívneho</a:t>
            </a:r>
            <a:r>
              <a:rPr lang="sk-SK" sz="900" dirty="0" smtClean="0">
                <a:latin typeface="NimbusSanL" pitchFamily="2" charset="0"/>
                <a:ea typeface="Calibri" pitchFamily="34" charset="0"/>
                <a:cs typeface="Calibri" pitchFamily="34" charset="0"/>
              </a:rPr>
              <a:t> charakteru, preto hrajú významnú úlohu pri viazaní, resp. uvoľňovaní rôznych iónov a úprave pH. Pôdne živiny, makro a </a:t>
            </a:r>
            <a:r>
              <a:rPr lang="sk-SK" sz="900" dirty="0" err="1" smtClean="0">
                <a:latin typeface="NimbusSanL" pitchFamily="2" charset="0"/>
                <a:ea typeface="Calibri" pitchFamily="34" charset="0"/>
                <a:cs typeface="Calibri" pitchFamily="34" charset="0"/>
              </a:rPr>
              <a:t>mikroprvky</a:t>
            </a:r>
            <a:r>
              <a:rPr lang="sk-SK" sz="900" dirty="0" smtClean="0">
                <a:latin typeface="NimbusSanL" pitchFamily="2" charset="0"/>
                <a:ea typeface="Calibri" pitchFamily="34" charset="0"/>
                <a:cs typeface="Calibri" pitchFamily="34" charset="0"/>
              </a:rPr>
              <a:t> sú viazané v  </a:t>
            </a:r>
            <a:r>
              <a:rPr lang="sk-SK" sz="900" dirty="0" err="1" smtClean="0">
                <a:latin typeface="NimbusSanL" pitchFamily="2" charset="0"/>
                <a:ea typeface="Calibri" pitchFamily="34" charset="0"/>
                <a:cs typeface="Calibri" pitchFamily="34" charset="0"/>
              </a:rPr>
              <a:t>chelátových</a:t>
            </a:r>
            <a:r>
              <a:rPr lang="sk-SK" sz="900" dirty="0" smtClean="0">
                <a:latin typeface="NimbusSanL" pitchFamily="2" charset="0"/>
                <a:ea typeface="Calibri" pitchFamily="34" charset="0"/>
                <a:cs typeface="Calibri" pitchFamily="34" charset="0"/>
              </a:rPr>
              <a:t> komplexoch, z ktorých ich rastliny ľahšie prijímajú. Vlastný produkt obsahuje množstvo biogénnych látok a súčasne umožňuje akumulovať ďalšie  minerálne látky a vitamíny pre výživu rastlín. Významne znižuje straty živín (N, P, K, </a:t>
            </a:r>
            <a:r>
              <a:rPr lang="sk-SK" sz="900" dirty="0" err="1" smtClean="0">
                <a:latin typeface="NimbusSanL" pitchFamily="2" charset="0"/>
                <a:ea typeface="Calibri" pitchFamily="34" charset="0"/>
                <a:cs typeface="Calibri" pitchFamily="34" charset="0"/>
              </a:rPr>
              <a:t>Ca</a:t>
            </a:r>
            <a:r>
              <a:rPr lang="sk-SK" sz="900" dirty="0" smtClean="0">
                <a:latin typeface="NimbusSanL" pitchFamily="2" charset="0"/>
                <a:ea typeface="Calibri" pitchFamily="34" charset="0"/>
                <a:cs typeface="Calibri" pitchFamily="34" charset="0"/>
              </a:rPr>
              <a:t>, Mg a iných stopových prvkov) vyplavovaním, čoho dôsledkom je expanzia objemu koreňovej hmoty pestovaných rastlín, ktoré potom lepšie odolávajú stresovým faktorom (napr. suchu), čím  vplýva na zvýšenie množstva ako aj kvality poľnohospodárskej produkcie. </a:t>
            </a:r>
          </a:p>
          <a:p>
            <a:pPr lvl="0" eaLnBrk="0" fontAlgn="base" hangingPunct="0">
              <a:spcBef>
                <a:spcPct val="0"/>
              </a:spcBef>
              <a:spcAft>
                <a:spcPts val="600"/>
              </a:spcAft>
            </a:pPr>
            <a:r>
              <a:rPr lang="sk-SK" sz="900" dirty="0" smtClean="0">
                <a:latin typeface="NimbusSanL" pitchFamily="2" charset="0"/>
                <a:ea typeface="Calibri" pitchFamily="34" charset="0"/>
                <a:cs typeface="Calibri" pitchFamily="34" charset="0"/>
              </a:rPr>
              <a:t>Afinita </a:t>
            </a:r>
            <a:r>
              <a:rPr lang="sk-SK" sz="900" dirty="0" err="1" smtClean="0">
                <a:latin typeface="NimbusSanL" pitchFamily="2" charset="0"/>
                <a:ea typeface="Calibri" pitchFamily="34" charset="0"/>
                <a:cs typeface="Calibri" pitchFamily="34" charset="0"/>
              </a:rPr>
              <a:t>humínových</a:t>
            </a:r>
            <a:r>
              <a:rPr lang="sk-SK" sz="900" dirty="0" smtClean="0">
                <a:latin typeface="NimbusSanL" pitchFamily="2" charset="0"/>
                <a:ea typeface="Calibri" pitchFamily="34" charset="0"/>
                <a:cs typeface="Calibri" pitchFamily="34" charset="0"/>
              </a:rPr>
              <a:t> kyselín na adsorpciu a absorpciu ťažkých kovov a širokej škály toxínov predurčuje použitie produktu na detoxikáciu pôd, ako aj na zníženie pesticídov, </a:t>
            </a:r>
            <a:r>
              <a:rPr lang="sk-SK" sz="900" dirty="0" err="1" smtClean="0">
                <a:latin typeface="NimbusSanL" pitchFamily="2" charset="0"/>
                <a:ea typeface="Calibri" pitchFamily="34" charset="0"/>
                <a:cs typeface="Calibri" pitchFamily="34" charset="0"/>
              </a:rPr>
              <a:t>dioxínov</a:t>
            </a:r>
            <a:r>
              <a:rPr lang="sk-SK" sz="900" dirty="0" smtClean="0">
                <a:latin typeface="NimbusSanL" pitchFamily="2" charset="0"/>
                <a:ea typeface="Calibri" pitchFamily="34" charset="0"/>
                <a:cs typeface="Calibri" pitchFamily="34" charset="0"/>
              </a:rPr>
              <a:t>, </a:t>
            </a:r>
            <a:r>
              <a:rPr lang="sk-SK" sz="900" dirty="0" err="1" smtClean="0">
                <a:latin typeface="NimbusSanL" pitchFamily="2" charset="0"/>
                <a:ea typeface="Calibri" pitchFamily="34" charset="0"/>
                <a:cs typeface="Calibri" pitchFamily="34" charset="0"/>
              </a:rPr>
              <a:t>fungicídov</a:t>
            </a:r>
            <a:r>
              <a:rPr lang="sk-SK" sz="900" dirty="0" smtClean="0">
                <a:latin typeface="NimbusSanL" pitchFamily="2" charset="0"/>
                <a:ea typeface="Calibri" pitchFamily="34" charset="0"/>
                <a:cs typeface="Calibri" pitchFamily="34" charset="0"/>
              </a:rPr>
              <a:t> naviazaním na svoju štruktúru v pôde, čím sa znižuje ich prechod do potravinového reťazca zvierat a  človeka.</a:t>
            </a:r>
          </a:p>
          <a:p>
            <a:pPr lvl="0" eaLnBrk="0" fontAlgn="base" hangingPunct="0">
              <a:spcBef>
                <a:spcPct val="0"/>
              </a:spcBef>
              <a:spcAft>
                <a:spcPts val="600"/>
              </a:spcAft>
            </a:pPr>
            <a:r>
              <a:rPr lang="sk-SK" sz="900" dirty="0" smtClean="0">
                <a:latin typeface="NimbusSanL" pitchFamily="2" charset="0"/>
                <a:ea typeface="Calibri" pitchFamily="34" charset="0"/>
                <a:cs typeface="Calibri" pitchFamily="34" charset="0"/>
              </a:rPr>
              <a:t>Priaznivo vplýva na </a:t>
            </a:r>
            <a:r>
              <a:rPr lang="sk-SK" sz="900" dirty="0" err="1" smtClean="0">
                <a:latin typeface="NimbusSanL" pitchFamily="2" charset="0"/>
                <a:ea typeface="Calibri" pitchFamily="34" charset="0"/>
                <a:cs typeface="Calibri" pitchFamily="34" charset="0"/>
              </a:rPr>
              <a:t>mineralizáciu</a:t>
            </a:r>
            <a:r>
              <a:rPr lang="sk-SK" sz="900" dirty="0" smtClean="0">
                <a:latin typeface="NimbusSanL" pitchFamily="2" charset="0"/>
                <a:ea typeface="Calibri" pitchFamily="34" charset="0"/>
                <a:cs typeface="Calibri" pitchFamily="34" charset="0"/>
              </a:rPr>
              <a:t> a </a:t>
            </a:r>
            <a:r>
              <a:rPr lang="sk-SK" sz="900" dirty="0" err="1" smtClean="0">
                <a:latin typeface="NimbusSanL" pitchFamily="2" charset="0"/>
                <a:ea typeface="Calibri" pitchFamily="34" charset="0"/>
                <a:cs typeface="Calibri" pitchFamily="34" charset="0"/>
              </a:rPr>
              <a:t>imobilizáciu</a:t>
            </a:r>
            <a:r>
              <a:rPr lang="sk-SK" sz="900" dirty="0" smtClean="0">
                <a:latin typeface="NimbusSanL" pitchFamily="2" charset="0"/>
                <a:ea typeface="Calibri" pitchFamily="34" charset="0"/>
                <a:cs typeface="Calibri" pitchFamily="34" charset="0"/>
              </a:rPr>
              <a:t> dusíka  v pôde. Pôsobí ako inhibítor </a:t>
            </a:r>
            <a:r>
              <a:rPr lang="sk-SK" sz="900" dirty="0" err="1" smtClean="0">
                <a:latin typeface="NimbusSanL" pitchFamily="2" charset="0"/>
                <a:ea typeface="Calibri" pitchFamily="34" charset="0"/>
                <a:cs typeface="Calibri" pitchFamily="34" charset="0"/>
              </a:rPr>
              <a:t>nitrifikácie</a:t>
            </a:r>
            <a:r>
              <a:rPr lang="sk-SK" sz="900" dirty="0" smtClean="0">
                <a:latin typeface="NimbusSanL" pitchFamily="2" charset="0"/>
                <a:ea typeface="Calibri" pitchFamily="34" charset="0"/>
                <a:cs typeface="Calibri" pitchFamily="34" charset="0"/>
              </a:rPr>
              <a:t>. Zabezpečuje efektívnejšie využitie organických, organicko-minerálnych a minerálnych  hnojív. Vysokým obsahom organického uhlíka (</a:t>
            </a:r>
            <a:r>
              <a:rPr lang="sk-SK" sz="900" dirty="0" err="1" smtClean="0">
                <a:latin typeface="NimbusSanL" pitchFamily="2" charset="0"/>
                <a:ea typeface="Calibri" pitchFamily="34" charset="0"/>
                <a:cs typeface="Calibri" pitchFamily="34" charset="0"/>
              </a:rPr>
              <a:t>C</a:t>
            </a:r>
            <a:r>
              <a:rPr lang="sk-SK" sz="900" baseline="30000" dirty="0" err="1" smtClean="0">
                <a:latin typeface="NimbusSanL" pitchFamily="2" charset="0"/>
                <a:ea typeface="Calibri" pitchFamily="34" charset="0"/>
                <a:cs typeface="Calibri" pitchFamily="34" charset="0"/>
              </a:rPr>
              <a:t>daf</a:t>
            </a:r>
            <a:r>
              <a:rPr lang="sk-SK" sz="900" dirty="0" smtClean="0">
                <a:latin typeface="NimbusSanL" pitchFamily="2" charset="0"/>
                <a:ea typeface="Calibri" pitchFamily="34" charset="0"/>
                <a:cs typeface="Calibri" pitchFamily="34" charset="0"/>
              </a:rPr>
              <a:t> = 58 %) zvyšuje pomer C/N v pôde, v organických a organicko-minerálnych hnojivách a ostatných spracovávaných substrátov (</a:t>
            </a:r>
            <a:r>
              <a:rPr lang="sk-SK" sz="900" dirty="0" err="1" smtClean="0">
                <a:latin typeface="NimbusSanL" pitchFamily="2" charset="0"/>
                <a:ea typeface="Calibri" pitchFamily="34" charset="0"/>
                <a:cs typeface="Calibri" pitchFamily="34" charset="0"/>
              </a:rPr>
              <a:t>digestátov</a:t>
            </a:r>
            <a:r>
              <a:rPr lang="sk-SK" sz="900" dirty="0" smtClean="0">
                <a:latin typeface="NimbusSanL" pitchFamily="2" charset="0"/>
                <a:ea typeface="Calibri" pitchFamily="34" charset="0"/>
                <a:cs typeface="Calibri" pitchFamily="34" charset="0"/>
              </a:rPr>
              <a:t>, </a:t>
            </a:r>
            <a:r>
              <a:rPr lang="sk-SK" sz="900" dirty="0" err="1" smtClean="0">
                <a:latin typeface="NimbusSanL" pitchFamily="2" charset="0"/>
                <a:ea typeface="Calibri" pitchFamily="34" charset="0"/>
                <a:cs typeface="Calibri" pitchFamily="34" charset="0"/>
              </a:rPr>
              <a:t>fugátov</a:t>
            </a:r>
            <a:r>
              <a:rPr lang="sk-SK" sz="900" dirty="0" smtClean="0">
                <a:latin typeface="NimbusSanL" pitchFamily="2" charset="0"/>
                <a:ea typeface="Calibri" pitchFamily="34" charset="0"/>
                <a:cs typeface="Calibri" pitchFamily="34" charset="0"/>
              </a:rPr>
              <a:t> a separátov a pod.).</a:t>
            </a:r>
          </a:p>
          <a:p>
            <a:pPr marL="228600" lvl="0" indent="-228600" eaLnBrk="0" fontAlgn="base" hangingPunct="0">
              <a:spcBef>
                <a:spcPct val="0"/>
              </a:spcBef>
              <a:buFont typeface="+mj-lt"/>
              <a:buAutoNum type="arabicPeriod"/>
            </a:pPr>
            <a:r>
              <a:rPr lang="sk-SK" sz="900" dirty="0" smtClean="0">
                <a:latin typeface="NimbusSanL" pitchFamily="2" charset="0"/>
                <a:ea typeface="Calibri" pitchFamily="34" charset="0"/>
                <a:cs typeface="Calibri" pitchFamily="34" charset="0"/>
              </a:rPr>
              <a:t>Zlepšuje štruktúru pôdy a zabraňuje jej erózii</a:t>
            </a:r>
          </a:p>
          <a:p>
            <a:pPr marL="228600" lvl="0" indent="-228600" eaLnBrk="0" fontAlgn="base" hangingPunct="0">
              <a:spcBef>
                <a:spcPct val="0"/>
              </a:spcBef>
              <a:buFont typeface="+mj-lt"/>
              <a:buAutoNum type="arabicPeriod"/>
            </a:pPr>
            <a:r>
              <a:rPr lang="sk-SK" sz="900" dirty="0" smtClean="0">
                <a:latin typeface="NimbusSanL" pitchFamily="2" charset="0"/>
                <a:ea typeface="Calibri" pitchFamily="34" charset="0"/>
                <a:cs typeface="Calibri" pitchFamily="34" charset="0"/>
              </a:rPr>
              <a:t>Zvyšuje rentabilitu a výnosy hospodárskej produkcie</a:t>
            </a:r>
          </a:p>
          <a:p>
            <a:pPr marL="228600" lvl="0" indent="-228600" eaLnBrk="0" fontAlgn="base" hangingPunct="0">
              <a:spcBef>
                <a:spcPct val="0"/>
              </a:spcBef>
              <a:buFont typeface="+mj-lt"/>
              <a:buAutoNum type="arabicPeriod"/>
            </a:pPr>
            <a:r>
              <a:rPr lang="sk-SK" sz="900" dirty="0" smtClean="0">
                <a:latin typeface="NimbusSanL" pitchFamily="2" charset="0"/>
                <a:ea typeface="Calibri" pitchFamily="34" charset="0"/>
                <a:cs typeface="Calibri" pitchFamily="34" charset="0"/>
              </a:rPr>
              <a:t>Upravuje pH pôdy na optimálnu úroveň z hľadiska prijímania živín a biologických procesov v pôde / </a:t>
            </a:r>
            <a:r>
              <a:rPr lang="sk-SK" sz="900" dirty="0" err="1" smtClean="0">
                <a:latin typeface="NimbusSanL" pitchFamily="2" charset="0"/>
                <a:ea typeface="Calibri" pitchFamily="34" charset="0"/>
                <a:cs typeface="Calibri" pitchFamily="34" charset="0"/>
              </a:rPr>
              <a:t>pufer</a:t>
            </a:r>
            <a:r>
              <a:rPr lang="sk-SK" sz="900" dirty="0" smtClean="0">
                <a:latin typeface="NimbusSanL" pitchFamily="2" charset="0"/>
                <a:ea typeface="Calibri" pitchFamily="34" charset="0"/>
                <a:cs typeface="Calibri" pitchFamily="34" charset="0"/>
              </a:rPr>
              <a:t> /</a:t>
            </a:r>
          </a:p>
          <a:p>
            <a:pPr marL="228600" lvl="0" indent="-228600" eaLnBrk="0" fontAlgn="base" hangingPunct="0">
              <a:spcBef>
                <a:spcPct val="0"/>
              </a:spcBef>
              <a:buFont typeface="+mj-lt"/>
              <a:buAutoNum type="arabicPeriod"/>
            </a:pPr>
            <a:r>
              <a:rPr lang="sk-SK" sz="900" dirty="0" smtClean="0">
                <a:latin typeface="NimbusSanL" pitchFamily="2" charset="0"/>
                <a:ea typeface="Calibri" pitchFamily="34" charset="0"/>
                <a:cs typeface="Calibri" pitchFamily="34" charset="0"/>
              </a:rPr>
              <a:t>Obsahuje </a:t>
            </a:r>
            <a:r>
              <a:rPr lang="sk-SK" sz="900" dirty="0" err="1" smtClean="0">
                <a:latin typeface="NimbusSanL" pitchFamily="2" charset="0"/>
                <a:ea typeface="Calibri" pitchFamily="34" charset="0"/>
                <a:cs typeface="Calibri" pitchFamily="34" charset="0"/>
              </a:rPr>
              <a:t>chelátovo</a:t>
            </a:r>
            <a:r>
              <a:rPr lang="sk-SK" sz="900" dirty="0" smtClean="0">
                <a:latin typeface="NimbusSanL" pitchFamily="2" charset="0"/>
                <a:ea typeface="Calibri" pitchFamily="34" charset="0"/>
                <a:cs typeface="Calibri" pitchFamily="34" charset="0"/>
              </a:rPr>
              <a:t> viazané biogénne prvky</a:t>
            </a:r>
          </a:p>
          <a:p>
            <a:pPr marL="228600" lvl="0" indent="-228600" eaLnBrk="0" fontAlgn="base" hangingPunct="0">
              <a:spcBef>
                <a:spcPct val="0"/>
              </a:spcBef>
              <a:buFont typeface="+mj-lt"/>
              <a:buAutoNum type="arabicPeriod"/>
            </a:pPr>
            <a:r>
              <a:rPr lang="sk-SK" sz="900" dirty="0" smtClean="0">
                <a:latin typeface="NimbusSanL" pitchFamily="2" charset="0"/>
                <a:ea typeface="Calibri" pitchFamily="34" charset="0"/>
                <a:cs typeface="Calibri" pitchFamily="34" charset="0"/>
              </a:rPr>
              <a:t>Zlepšuje podmienky pre rozvoj pôdnych organizmov a  mikroorganizmov</a:t>
            </a:r>
          </a:p>
          <a:p>
            <a:pPr marL="228600" lvl="0" indent="-228600" eaLnBrk="0" fontAlgn="base" hangingPunct="0">
              <a:spcBef>
                <a:spcPct val="0"/>
              </a:spcBef>
              <a:buFont typeface="+mj-lt"/>
              <a:buAutoNum type="arabicPeriod"/>
            </a:pPr>
            <a:r>
              <a:rPr lang="sk-SK" sz="900" dirty="0" smtClean="0">
                <a:latin typeface="NimbusSanL" pitchFamily="2" charset="0"/>
                <a:ea typeface="Calibri" pitchFamily="34" charset="0"/>
                <a:cs typeface="Calibri" pitchFamily="34" charset="0"/>
              </a:rPr>
              <a:t>Zadržuje v pôde vodu /vytvárajú </a:t>
            </a:r>
            <a:r>
              <a:rPr lang="sk-SK" sz="900" dirty="0" err="1" smtClean="0">
                <a:latin typeface="NimbusSanL" pitchFamily="2" charset="0"/>
                <a:ea typeface="Calibri" pitchFamily="34" charset="0"/>
                <a:cs typeface="Calibri" pitchFamily="34" charset="0"/>
              </a:rPr>
              <a:t>pedy</a:t>
            </a:r>
            <a:r>
              <a:rPr lang="sk-SK" sz="900" dirty="0" smtClean="0">
                <a:latin typeface="NimbusSanL" pitchFamily="2" charset="0"/>
                <a:ea typeface="Calibri" pitchFamily="34" charset="0"/>
                <a:cs typeface="Calibri" pitchFamily="34" charset="0"/>
              </a:rPr>
              <a:t>/ - významný vplyv na hospodárenie s vodou. Zlepšením štruktúry pôdy zamedzujeme jej presýtenie vodou vo vrchných vrstvách, čím obmedzujeme čas zaplavenie pôdy vodou a tým aj znižujeme riziko časového ohraničenia aplikácie organických, organicko-minerálnych a minerálnych hnojív (vrátane </a:t>
            </a:r>
            <a:r>
              <a:rPr lang="sk-SK" sz="900" dirty="0" err="1" smtClean="0">
                <a:latin typeface="NimbusSanL" pitchFamily="2" charset="0"/>
                <a:ea typeface="Calibri" pitchFamily="34" charset="0"/>
                <a:cs typeface="Calibri" pitchFamily="34" charset="0"/>
              </a:rPr>
              <a:t>digestátov</a:t>
            </a:r>
            <a:r>
              <a:rPr lang="sk-SK" sz="900" dirty="0" smtClean="0">
                <a:latin typeface="NimbusSanL" pitchFamily="2" charset="0"/>
                <a:ea typeface="Calibri" pitchFamily="34" charset="0"/>
                <a:cs typeface="Calibri" pitchFamily="34" charset="0"/>
              </a:rPr>
              <a:t> a </a:t>
            </a:r>
            <a:r>
              <a:rPr lang="sk-SK" sz="900" dirty="0" err="1" smtClean="0">
                <a:latin typeface="NimbusSanL" pitchFamily="2" charset="0"/>
                <a:ea typeface="Calibri" pitchFamily="34" charset="0"/>
                <a:cs typeface="Calibri" pitchFamily="34" charset="0"/>
              </a:rPr>
              <a:t>fugátov</a:t>
            </a:r>
            <a:r>
              <a:rPr lang="sk-SK" sz="900" dirty="0" smtClean="0">
                <a:latin typeface="NimbusSanL" pitchFamily="2" charset="0"/>
                <a:ea typeface="Calibri" pitchFamily="34" charset="0"/>
                <a:cs typeface="Calibri" pitchFamily="34" charset="0"/>
              </a:rPr>
              <a:t>).</a:t>
            </a:r>
          </a:p>
          <a:p>
            <a:pPr marL="228600" lvl="0" indent="-228600" eaLnBrk="0" fontAlgn="base" hangingPunct="0">
              <a:spcBef>
                <a:spcPct val="0"/>
              </a:spcBef>
              <a:buFont typeface="+mj-lt"/>
              <a:buAutoNum type="arabicPeriod"/>
            </a:pPr>
            <a:r>
              <a:rPr lang="sk-SK" sz="900" dirty="0" smtClean="0">
                <a:latin typeface="NimbusSanL" pitchFamily="2" charset="0"/>
                <a:ea typeface="Calibri" pitchFamily="34" charset="0"/>
                <a:cs typeface="Calibri" pitchFamily="34" charset="0"/>
              </a:rPr>
              <a:t>Znižuje potrebu minerálnych hnojív</a:t>
            </a:r>
          </a:p>
          <a:p>
            <a:pPr marL="228600" lvl="0" indent="-228600" eaLnBrk="0" fontAlgn="base" hangingPunct="0">
              <a:spcBef>
                <a:spcPct val="0"/>
              </a:spcBef>
              <a:buFont typeface="+mj-lt"/>
              <a:buAutoNum type="arabicPeriod"/>
            </a:pPr>
            <a:r>
              <a:rPr lang="sk-SK" sz="900" dirty="0" smtClean="0">
                <a:latin typeface="NimbusSanL" pitchFamily="2" charset="0"/>
                <a:ea typeface="Calibri" pitchFamily="34" charset="0"/>
                <a:cs typeface="Calibri" pitchFamily="34" charset="0"/>
              </a:rPr>
              <a:t>Znižuje emisie dusíka a prírodného zápachu organických a organicko-minerálnych hnojív do ovzdušia</a:t>
            </a:r>
          </a:p>
          <a:p>
            <a:pPr marL="228600" lvl="0" indent="-228600" eaLnBrk="0" fontAlgn="base" hangingPunct="0">
              <a:spcBef>
                <a:spcPct val="0"/>
              </a:spcBef>
              <a:buFont typeface="+mj-lt"/>
              <a:buAutoNum type="arabicPeriod"/>
            </a:pPr>
            <a:r>
              <a:rPr lang="sk-SK" sz="900" dirty="0" smtClean="0">
                <a:latin typeface="NimbusSanL" pitchFamily="2" charset="0"/>
                <a:ea typeface="Calibri" pitchFamily="34" charset="0"/>
                <a:cs typeface="Calibri" pitchFamily="34" charset="0"/>
              </a:rPr>
              <a:t>Upravuje pomer C/N v organických a organicko-minerálnych hnojivách a ostatných spracovávaných substrátov v pôde</a:t>
            </a:r>
          </a:p>
          <a:p>
            <a:pPr marL="228600" lvl="0" indent="-228600" eaLnBrk="0" fontAlgn="base" hangingPunct="0">
              <a:spcBef>
                <a:spcPct val="0"/>
              </a:spcBef>
              <a:buFont typeface="+mj-lt"/>
              <a:buAutoNum type="arabicPeriod"/>
            </a:pPr>
            <a:r>
              <a:rPr lang="sk-SK" sz="900" dirty="0" smtClean="0">
                <a:latin typeface="NimbusSanL" pitchFamily="2" charset="0"/>
                <a:ea typeface="Calibri" pitchFamily="34" charset="0"/>
                <a:cs typeface="Calibri" pitchFamily="34" charset="0"/>
              </a:rPr>
              <a:t>Zvyšuje aktivitu dôležitej mikroflóry a </a:t>
            </a:r>
            <a:r>
              <a:rPr lang="sk-SK" sz="900" dirty="0" err="1" smtClean="0">
                <a:latin typeface="NimbusSanL" pitchFamily="2" charset="0"/>
                <a:ea typeface="Calibri" pitchFamily="34" charset="0"/>
                <a:cs typeface="Calibri" pitchFamily="34" charset="0"/>
              </a:rPr>
              <a:t>mikrofauny</a:t>
            </a:r>
            <a:r>
              <a:rPr lang="sk-SK" sz="900" dirty="0" smtClean="0">
                <a:latin typeface="NimbusSanL" pitchFamily="2" charset="0"/>
                <a:ea typeface="Calibri" pitchFamily="34" charset="0"/>
                <a:cs typeface="Calibri" pitchFamily="34" charset="0"/>
              </a:rPr>
              <a:t>, hlavne pri pestovaní monokultúr</a:t>
            </a:r>
          </a:p>
          <a:p>
            <a:pPr marL="228600" lvl="0" indent="-228600" eaLnBrk="0" fontAlgn="base" hangingPunct="0">
              <a:spcBef>
                <a:spcPct val="0"/>
              </a:spcBef>
              <a:buFont typeface="+mj-lt"/>
              <a:buAutoNum type="arabicPeriod"/>
            </a:pPr>
            <a:r>
              <a:rPr lang="sk-SK" sz="900" dirty="0" smtClean="0">
                <a:latin typeface="NimbusSanL" pitchFamily="2" charset="0"/>
                <a:ea typeface="Calibri" pitchFamily="34" charset="0"/>
                <a:cs typeface="Calibri" pitchFamily="34" charset="0"/>
              </a:rPr>
              <a:t>Zlepšuje sorpčne schopnosti pôdy, čím sa zvyšuje dostupnosť živín pre rastliny ( najlepšiu sorpčnú schopnosť majú humusové látky- </a:t>
            </a:r>
            <a:r>
              <a:rPr lang="sk-SK" sz="900" dirty="0" err="1" smtClean="0">
                <a:latin typeface="NimbusSanL" pitchFamily="2" charset="0"/>
                <a:ea typeface="Calibri" pitchFamily="34" charset="0"/>
                <a:cs typeface="Calibri" pitchFamily="34" charset="0"/>
              </a:rPr>
              <a:t>huminové</a:t>
            </a:r>
            <a:r>
              <a:rPr lang="sk-SK" sz="900" dirty="0" smtClean="0">
                <a:latin typeface="NimbusSanL" pitchFamily="2" charset="0"/>
                <a:ea typeface="Calibri" pitchFamily="34" charset="0"/>
                <a:cs typeface="Calibri" pitchFamily="34" charset="0"/>
              </a:rPr>
              <a:t> kyseliny )</a:t>
            </a:r>
          </a:p>
          <a:p>
            <a:pPr marL="228600" lvl="0" indent="-228600" eaLnBrk="0" fontAlgn="base" hangingPunct="0">
              <a:spcBef>
                <a:spcPct val="0"/>
              </a:spcBef>
              <a:buFont typeface="+mj-lt"/>
              <a:buAutoNum type="arabicPeriod"/>
            </a:pPr>
            <a:r>
              <a:rPr lang="sk-SK" sz="900" dirty="0" smtClean="0">
                <a:latin typeface="NimbusSanL" pitchFamily="2" charset="0"/>
                <a:ea typeface="Calibri" pitchFamily="34" charset="0"/>
                <a:cs typeface="Calibri" pitchFamily="34" charset="0"/>
              </a:rPr>
              <a:t>Optimalizuje využitie živín z pôdy do rastlín a významne obmedzuje vyplavovanie živín do nižších vrstiev pôdneho komplexu a do spodných vôd.</a:t>
            </a:r>
          </a:p>
          <a:p>
            <a:pPr marL="228600" lvl="0" indent="-228600" eaLnBrk="0" fontAlgn="base" hangingPunct="0">
              <a:spcBef>
                <a:spcPct val="0"/>
              </a:spcBef>
              <a:buFont typeface="+mj-lt"/>
              <a:buAutoNum type="arabicPeriod"/>
            </a:pPr>
            <a:r>
              <a:rPr lang="sk-SK" sz="900" dirty="0" smtClean="0">
                <a:latin typeface="NimbusSanL" pitchFamily="2" charset="0"/>
                <a:ea typeface="Calibri" pitchFamily="34" charset="0"/>
                <a:cs typeface="Calibri" pitchFamily="34" charset="0"/>
              </a:rPr>
              <a:t>Zvyšuje dostupnosť dusíka pre rastliny a zamedzuje jeho stratám vo forme amoniaku do ovzdušia</a:t>
            </a:r>
          </a:p>
          <a:p>
            <a:pPr marL="228600" lvl="0" indent="-228600" eaLnBrk="0" fontAlgn="base" hangingPunct="0">
              <a:spcBef>
                <a:spcPct val="0"/>
              </a:spcBef>
              <a:buFont typeface="+mj-lt"/>
              <a:buAutoNum type="arabicPeriod"/>
            </a:pPr>
            <a:r>
              <a:rPr lang="sk-SK" sz="900" dirty="0" smtClean="0">
                <a:latin typeface="NimbusSanL" pitchFamily="2" charset="0"/>
                <a:ea typeface="Calibri" pitchFamily="34" charset="0"/>
                <a:cs typeface="Calibri" pitchFamily="34" charset="0"/>
              </a:rPr>
              <a:t>Svojím zložením a štruktúrou brzdí </a:t>
            </a:r>
            <a:r>
              <a:rPr lang="sk-SK" sz="900" dirty="0" err="1" smtClean="0">
                <a:latin typeface="NimbusSanL" pitchFamily="2" charset="0"/>
                <a:ea typeface="Calibri" pitchFamily="34" charset="0"/>
                <a:cs typeface="Calibri" pitchFamily="34" charset="0"/>
              </a:rPr>
              <a:t>nitrifikačné</a:t>
            </a:r>
            <a:r>
              <a:rPr lang="sk-SK" sz="900" dirty="0" smtClean="0">
                <a:latin typeface="NimbusSanL" pitchFamily="2" charset="0"/>
                <a:ea typeface="Calibri" pitchFamily="34" charset="0"/>
                <a:cs typeface="Calibri" pitchFamily="34" charset="0"/>
              </a:rPr>
              <a:t> procesy v pôde, čím zabraňuje stratám a vyplavovaniu dusíka inhibíciou </a:t>
            </a:r>
            <a:r>
              <a:rPr lang="sk-SK" sz="900" dirty="0" err="1" smtClean="0">
                <a:latin typeface="NimbusSanL" pitchFamily="2" charset="0"/>
                <a:ea typeface="Calibri" pitchFamily="34" charset="0"/>
                <a:cs typeface="Calibri" pitchFamily="34" charset="0"/>
              </a:rPr>
              <a:t>nitrifikácie</a:t>
            </a:r>
            <a:endParaRPr lang="sk-SK" sz="900" dirty="0" smtClean="0">
              <a:latin typeface="NimbusSanL" pitchFamily="2" charset="0"/>
              <a:ea typeface="Calibri" pitchFamily="34" charset="0"/>
              <a:cs typeface="Calibri" pitchFamily="34" charset="0"/>
            </a:endParaRPr>
          </a:p>
          <a:p>
            <a:pPr marL="228600" lvl="0" indent="-228600" eaLnBrk="0" fontAlgn="base" hangingPunct="0">
              <a:spcBef>
                <a:spcPct val="0"/>
              </a:spcBef>
              <a:buFont typeface="+mj-lt"/>
              <a:buAutoNum type="arabicPeriod"/>
            </a:pPr>
            <a:r>
              <a:rPr lang="sk-SK" sz="900" dirty="0" smtClean="0">
                <a:latin typeface="NimbusSanL" pitchFamily="2" charset="0"/>
                <a:ea typeface="Calibri" pitchFamily="34" charset="0"/>
                <a:cs typeface="Calibri" pitchFamily="34" charset="0"/>
              </a:rPr>
              <a:t>Pôsobí ako inhibítor </a:t>
            </a:r>
            <a:r>
              <a:rPr lang="sk-SK" sz="900" dirty="0" err="1" smtClean="0">
                <a:latin typeface="NimbusSanL" pitchFamily="2" charset="0"/>
                <a:ea typeface="Calibri" pitchFamily="34" charset="0"/>
                <a:cs typeface="Calibri" pitchFamily="34" charset="0"/>
              </a:rPr>
              <a:t>nitrifikácie</a:t>
            </a:r>
            <a:endParaRPr lang="sk-SK" sz="900" dirty="0" smtClean="0">
              <a:latin typeface="NimbusSanL" pitchFamily="2" charset="0"/>
              <a:ea typeface="Calibri" pitchFamily="34" charset="0"/>
              <a:cs typeface="Calibri" pitchFamily="34" charset="0"/>
            </a:endParaRPr>
          </a:p>
          <a:p>
            <a:pPr marL="228600" lvl="0" indent="-228600" eaLnBrk="0" fontAlgn="base" hangingPunct="0">
              <a:spcBef>
                <a:spcPct val="0"/>
              </a:spcBef>
              <a:buFont typeface="+mj-lt"/>
              <a:buAutoNum type="arabicPeriod"/>
            </a:pPr>
            <a:r>
              <a:rPr lang="sk-SK" sz="900" dirty="0" smtClean="0">
                <a:latin typeface="NimbusSanL" pitchFamily="2" charset="0"/>
                <a:ea typeface="Calibri" pitchFamily="34" charset="0"/>
                <a:cs typeface="Calibri" pitchFamily="34" charset="0"/>
              </a:rPr>
              <a:t>Zásadným vplyvom na pomer C/N  pozitívne vplýva na procesy </a:t>
            </a:r>
            <a:r>
              <a:rPr lang="sk-SK" sz="900" dirty="0" err="1" smtClean="0">
                <a:latin typeface="NimbusSanL" pitchFamily="2" charset="0"/>
                <a:ea typeface="Calibri" pitchFamily="34" charset="0"/>
                <a:cs typeface="Calibri" pitchFamily="34" charset="0"/>
              </a:rPr>
              <a:t>mineralizácie</a:t>
            </a:r>
            <a:r>
              <a:rPr lang="sk-SK" sz="900" dirty="0" smtClean="0">
                <a:latin typeface="NimbusSanL" pitchFamily="2" charset="0"/>
                <a:ea typeface="Calibri" pitchFamily="34" charset="0"/>
                <a:cs typeface="Calibri" pitchFamily="34" charset="0"/>
              </a:rPr>
              <a:t>, ako aj na procesy biologickej </a:t>
            </a:r>
            <a:r>
              <a:rPr lang="sk-SK" sz="900" dirty="0" err="1" smtClean="0">
                <a:latin typeface="NimbusSanL" pitchFamily="2" charset="0"/>
                <a:ea typeface="Calibri" pitchFamily="34" charset="0"/>
                <a:cs typeface="Calibri" pitchFamily="34" charset="0"/>
              </a:rPr>
              <a:t>imobilizácie</a:t>
            </a:r>
            <a:r>
              <a:rPr lang="sk-SK" sz="900" dirty="0" smtClean="0">
                <a:latin typeface="NimbusSanL" pitchFamily="2" charset="0"/>
                <a:ea typeface="Calibri" pitchFamily="34" charset="0"/>
                <a:cs typeface="Calibri" pitchFamily="34" charset="0"/>
              </a:rPr>
              <a:t> dusíka.</a:t>
            </a:r>
          </a:p>
          <a:p>
            <a:pPr marL="228600" lvl="0" indent="-228600" eaLnBrk="0" fontAlgn="base" hangingPunct="0">
              <a:spcBef>
                <a:spcPct val="0"/>
              </a:spcBef>
              <a:buFont typeface="+mj-lt"/>
              <a:buAutoNum type="arabicPeriod"/>
            </a:pPr>
            <a:r>
              <a:rPr lang="sk-SK" sz="900" dirty="0" smtClean="0">
                <a:latin typeface="NimbusSanL" pitchFamily="2" charset="0"/>
                <a:ea typeface="Calibri" pitchFamily="34" charset="0"/>
                <a:cs typeface="Calibri" pitchFamily="34" charset="0"/>
              </a:rPr>
              <a:t>Znižuje vyplavovanie nitrátov z pôd do spodných vôd a podstatným spôsobom znižuje akumuláciu nitrátov v rastlinách a ostatných poľnohospodárskych plodinách</a:t>
            </a:r>
          </a:p>
          <a:p>
            <a:pPr marL="228600" lvl="0" indent="-228600" eaLnBrk="0" fontAlgn="base" hangingPunct="0">
              <a:spcBef>
                <a:spcPct val="0"/>
              </a:spcBef>
              <a:buFont typeface="+mj-lt"/>
              <a:buAutoNum type="arabicPeriod"/>
            </a:pPr>
            <a:r>
              <a:rPr lang="sk-SK" sz="900" dirty="0" smtClean="0">
                <a:latin typeface="NimbusSanL" pitchFamily="2" charset="0"/>
                <a:ea typeface="Calibri" pitchFamily="34" charset="0"/>
                <a:cs typeface="Calibri" pitchFamily="34" charset="0"/>
              </a:rPr>
              <a:t>Viaže ťažké a toxické kovy, pesticídy a ďalšie toxíny do komplexov nevyužiteľných pre rastliny. Ozdravuje zamorené pôdy</a:t>
            </a:r>
          </a:p>
          <a:p>
            <a:pPr marL="228600" lvl="0" indent="-228600" eaLnBrk="0" fontAlgn="base" hangingPunct="0">
              <a:spcBef>
                <a:spcPct val="0"/>
              </a:spcBef>
              <a:buFont typeface="+mj-lt"/>
              <a:buAutoNum type="arabicPeriod"/>
            </a:pPr>
            <a:r>
              <a:rPr lang="sk-SK" sz="900" dirty="0" smtClean="0">
                <a:latin typeface="NimbusSanL" pitchFamily="2" charset="0"/>
                <a:ea typeface="Calibri" pitchFamily="34" charset="0"/>
                <a:cs typeface="Calibri" pitchFamily="34" charset="0"/>
              </a:rPr>
              <a:t>Úpravou pomeru C/N mení organické a organicko-minerálne hnojivá s rýchlo uvoľňujúcim dusíkom na hnojivá s pomaly uvoľňujúcim dusíkom </a:t>
            </a:r>
          </a:p>
          <a:p>
            <a:pPr marL="228600" lvl="0" indent="-228600" eaLnBrk="0" fontAlgn="base" hangingPunct="0">
              <a:spcBef>
                <a:spcPct val="0"/>
              </a:spcBef>
              <a:buFont typeface="+mj-lt"/>
              <a:buAutoNum type="arabicPeriod"/>
            </a:pPr>
            <a:r>
              <a:rPr lang="sk-SK" sz="900" dirty="0" smtClean="0">
                <a:latin typeface="NimbusSanL" pitchFamily="2" charset="0"/>
                <a:ea typeface="Calibri" pitchFamily="34" charset="0"/>
                <a:cs typeface="Calibri" pitchFamily="34" charset="0"/>
              </a:rPr>
              <a:t>Zvyšuje výnosy poľnohospodárskej produkcie, čím vplýva na ekonomiku produkcie a kalkuláciu dávkovania dusíkatých hnojív</a:t>
            </a:r>
          </a:p>
          <a:p>
            <a:pPr marL="228600" lvl="0" indent="-228600" eaLnBrk="0" fontAlgn="base" hangingPunct="0">
              <a:spcBef>
                <a:spcPct val="0"/>
              </a:spcBef>
              <a:buFont typeface="+mj-lt"/>
              <a:buAutoNum type="arabicPeriod"/>
            </a:pPr>
            <a:r>
              <a:rPr lang="sk-SK" sz="900" dirty="0" smtClean="0">
                <a:latin typeface="NimbusSanL" pitchFamily="2" charset="0"/>
                <a:ea typeface="Calibri" pitchFamily="34" charset="0"/>
                <a:cs typeface="Calibri" pitchFamily="34" charset="0"/>
              </a:rPr>
              <a:t>Úpravou štruktúry pôdy a zabraňovaniu jej erózie umožňuje efektívne hnojenie aj na terénnych svahoch s väčším sklonom.</a:t>
            </a:r>
          </a:p>
          <a:p>
            <a:pPr marL="228600" lvl="0" indent="-228600" eaLnBrk="0" fontAlgn="base" hangingPunct="0">
              <a:spcBef>
                <a:spcPct val="0"/>
              </a:spcBef>
              <a:buFont typeface="+mj-lt"/>
              <a:buAutoNum type="arabicPeriod"/>
            </a:pPr>
            <a:r>
              <a:rPr lang="sk-SK" sz="900" dirty="0" smtClean="0">
                <a:latin typeface="NimbusSanL" pitchFamily="2" charset="0"/>
                <a:ea typeface="Calibri" pitchFamily="34" charset="0"/>
                <a:cs typeface="Calibri" pitchFamily="34" charset="0"/>
              </a:rPr>
              <a:t>Systematickým pridávaním do skladov (skládok) organických a organicko-minerálnych hnojív zabraňujeme prechodu toxických látok z pôd do rastlín a do spodných vôd a to väzbou týchto toxických látok do nevyužiteľných komplexov</a:t>
            </a:r>
          </a:p>
          <a:p>
            <a:pPr marL="228600" lvl="0" indent="-228600" eaLnBrk="0" fontAlgn="base" hangingPunct="0">
              <a:spcBef>
                <a:spcPct val="0"/>
              </a:spcBef>
              <a:buFont typeface="+mj-lt"/>
              <a:buAutoNum type="arabicPeriod"/>
            </a:pPr>
            <a:r>
              <a:rPr lang="sk-SK" sz="900" dirty="0" smtClean="0">
                <a:latin typeface="NimbusSanL" pitchFamily="2" charset="0"/>
                <a:ea typeface="Calibri" pitchFamily="34" charset="0"/>
                <a:cs typeface="Calibri" pitchFamily="34" charset="0"/>
              </a:rPr>
              <a:t>Ovplyvňuje rýchlosť rozkladu organických zlúčenín, substrátov a  látok nachádzajúcich sa v pôde</a:t>
            </a:r>
          </a:p>
          <a:p>
            <a:pPr marL="228600" lvl="0" indent="-228600" eaLnBrk="0" fontAlgn="base" hangingPunct="0">
              <a:spcBef>
                <a:spcPct val="0"/>
              </a:spcBef>
              <a:buFont typeface="+mj-lt"/>
              <a:buAutoNum type="arabicPeriod"/>
            </a:pPr>
            <a:r>
              <a:rPr lang="sk-SK" sz="900" dirty="0" smtClean="0">
                <a:latin typeface="NimbusSanL" pitchFamily="2" charset="0"/>
                <a:ea typeface="Calibri" pitchFamily="34" charset="0"/>
                <a:cs typeface="Calibri" pitchFamily="34" charset="0"/>
              </a:rPr>
              <a:t>Ovplyvňuje hodnotenie limitu hnojenia a to prechodom hnojív s rýchlo uvoľňujúcim sa dusíkom, kde sa počíta 60% prívodu celkového dusíka na hnojiva s pomaly uvoľňujúcim sa dusíkom, kde sa počíta 40 % prívodu celkového dusíka.</a:t>
            </a:r>
          </a:p>
          <a:p>
            <a:pPr marL="228600" lvl="0" indent="-228600" eaLnBrk="0" fontAlgn="base" hangingPunct="0">
              <a:spcBef>
                <a:spcPct val="0"/>
              </a:spcBef>
              <a:buFont typeface="+mj-lt"/>
              <a:buAutoNum type="arabicPeriod"/>
            </a:pPr>
            <a:r>
              <a:rPr lang="sk-SK" sz="900" dirty="0" smtClean="0">
                <a:latin typeface="NimbusSanL" pitchFamily="2" charset="0"/>
                <a:ea typeface="Calibri" pitchFamily="34" charset="0"/>
                <a:cs typeface="Calibri" pitchFamily="34" charset="0"/>
              </a:rPr>
              <a:t>Úpravou množstva nedočerpaného limitu dusíka (namiesto 60 % na 40 %) umožňuje aplikovať vyššie dávky minerálnych hnojív ( kde N=100%) s cieľom dosiahnutia vyšších výnosov pri neprekročení noriem nitrátovej smernice.</a:t>
            </a:r>
          </a:p>
          <a:p>
            <a:pPr marL="228600" lvl="0" indent="-228600" eaLnBrk="0" fontAlgn="base" hangingPunct="0">
              <a:spcBef>
                <a:spcPct val="0"/>
              </a:spcBef>
              <a:buFont typeface="+mj-lt"/>
              <a:buAutoNum type="arabicPeriod"/>
            </a:pPr>
            <a:r>
              <a:rPr lang="sk-SK" sz="900" dirty="0" smtClean="0">
                <a:latin typeface="NimbusSanL" pitchFamily="2" charset="0"/>
                <a:ea typeface="Calibri" pitchFamily="34" charset="0"/>
                <a:cs typeface="Calibri" pitchFamily="34" charset="0"/>
              </a:rPr>
              <a:t>Znižuje riziko prekročenia limitu hnojenia dusíkom, dosiahnutím vyšších výnosov, kde sa ekvivalentne toleruje navýšenie dávkovania N o navýšenie výnosu poľnohospodárskej plodiny.</a:t>
            </a:r>
          </a:p>
          <a:p>
            <a:pPr marL="228600" lvl="0" indent="-228600" eaLnBrk="0" fontAlgn="base" hangingPunct="0">
              <a:spcBef>
                <a:spcPct val="0"/>
              </a:spcBef>
              <a:buFont typeface="+mj-lt"/>
              <a:buAutoNum type="arabicPeriod"/>
            </a:pPr>
            <a:r>
              <a:rPr lang="sk-SK" sz="900" dirty="0" smtClean="0">
                <a:latin typeface="NimbusSanL" pitchFamily="2" charset="0"/>
                <a:ea typeface="Calibri" pitchFamily="34" charset="0"/>
                <a:cs typeface="Calibri" pitchFamily="34" charset="0"/>
              </a:rPr>
              <a:t>Znížením rizika erózie pôdy (menej erózne ohrozená pôda) umožňujeme širšie využitie svahov na pestovanie aj širokoriadkových plodín (kukurica, zemiaky, repa, bôb, sója, slnečnica )</a:t>
            </a:r>
          </a:p>
          <a:p>
            <a:pPr marL="228600" lvl="0" indent="-228600" eaLnBrk="0" fontAlgn="base" hangingPunct="0">
              <a:spcBef>
                <a:spcPct val="0"/>
              </a:spcBef>
              <a:buFont typeface="+mj-lt"/>
              <a:buAutoNum type="arabicPeriod"/>
            </a:pPr>
            <a:r>
              <a:rPr lang="sk-SK" sz="900" dirty="0" smtClean="0">
                <a:latin typeface="NimbusSanL" pitchFamily="2" charset="0"/>
                <a:ea typeface="Calibri" pitchFamily="34" charset="0"/>
                <a:cs typeface="Calibri" pitchFamily="34" charset="0"/>
              </a:rPr>
              <a:t>Zatriedenie hnojív po aplikácii HUMAC</a:t>
            </a:r>
            <a:r>
              <a:rPr lang="sk-SK" sz="900" baseline="30000" dirty="0" smtClean="0">
                <a:latin typeface="NimbusSanL" pitchFamily="2" charset="0"/>
                <a:ea typeface="Calibri" pitchFamily="34" charset="0"/>
                <a:cs typeface="Calibri" pitchFamily="34" charset="0"/>
              </a:rPr>
              <a:t>®</a:t>
            </a:r>
            <a:r>
              <a:rPr lang="sk-SK" sz="900" dirty="0" smtClean="0">
                <a:latin typeface="NimbusSanL" pitchFamily="2" charset="0"/>
                <a:ea typeface="Calibri" pitchFamily="34" charset="0"/>
                <a:cs typeface="Calibri" pitchFamily="34" charset="0"/>
              </a:rPr>
              <a:t> </a:t>
            </a:r>
            <a:r>
              <a:rPr lang="sk-SK" sz="900" dirty="0" err="1" smtClean="0">
                <a:latin typeface="NimbusSanL" pitchFamily="2" charset="0"/>
                <a:ea typeface="Calibri" pitchFamily="34" charset="0"/>
                <a:cs typeface="Calibri" pitchFamily="34" charset="0"/>
              </a:rPr>
              <a:t>Agro</a:t>
            </a:r>
            <a:r>
              <a:rPr lang="sk-SK" sz="900" dirty="0" smtClean="0">
                <a:latin typeface="NimbusSanL" pitchFamily="2" charset="0"/>
                <a:ea typeface="Calibri" pitchFamily="34" charset="0"/>
                <a:cs typeface="Calibri" pitchFamily="34" charset="0"/>
              </a:rPr>
              <a:t> na hnojiva s pomaly uvoľňujúcim sa dusíkom, umožňuje aplikáciu organických a organicko-minerálnych hnojív na plochy kde je  zákaz, alebo obmedzenie dávkovať hnojivá s rýchlo uvoľňujúcim sa dusíkom (svahy nad 7 %, ochranné pásma a pod.</a:t>
            </a:r>
          </a:p>
          <a:p>
            <a:pPr marL="228600" lvl="0" indent="-228600" algn="ctr" eaLnBrk="0" fontAlgn="base" hangingPunct="0">
              <a:lnSpc>
                <a:spcPct val="150000"/>
              </a:lnSpc>
              <a:spcBef>
                <a:spcPct val="0"/>
              </a:spcBef>
            </a:pPr>
            <a:r>
              <a:rPr lang="sk-SK" sz="900" b="1" dirty="0" smtClean="0">
                <a:latin typeface="NimbusSanL" pitchFamily="2" charset="0"/>
                <a:ea typeface="Calibri" pitchFamily="34" charset="0"/>
                <a:cs typeface="Calibri" pitchFamily="34" charset="0"/>
              </a:rPr>
              <a:t>Hlavne z uvedených dôvodov použitie  – aplikácia  </a:t>
            </a:r>
            <a:r>
              <a:rPr lang="sk-SK" sz="900" b="1" dirty="0" err="1" smtClean="0">
                <a:latin typeface="NimbusSanL" pitchFamily="2" charset="0"/>
                <a:ea typeface="Calibri" pitchFamily="34" charset="0"/>
                <a:cs typeface="Calibri" pitchFamily="34" charset="0"/>
              </a:rPr>
              <a:t>humínových</a:t>
            </a:r>
            <a:r>
              <a:rPr lang="sk-SK" sz="900" b="1" dirty="0" smtClean="0">
                <a:latin typeface="NimbusSanL" pitchFamily="2" charset="0"/>
                <a:ea typeface="Calibri" pitchFamily="34" charset="0"/>
                <a:cs typeface="Calibri" pitchFamily="34" charset="0"/>
              </a:rPr>
              <a:t> kyselín vo svete prudko každým rokom zvyšuje.</a:t>
            </a:r>
            <a:endParaRPr lang="sk-SK" sz="900" dirty="0" smtClean="0">
              <a:latin typeface="NimbusSanL" pitchFamily="2" charset="0"/>
              <a:ea typeface="Calibri" pitchFamily="34" charset="0"/>
              <a:cs typeface="Calibri" pitchFamily="34" charset="0"/>
            </a:endParaRPr>
          </a:p>
        </p:txBody>
      </p:sp>
      <p:sp>
        <p:nvSpPr>
          <p:cNvPr id="10" name="object 24"/>
          <p:cNvSpPr txBox="1">
            <a:spLocks/>
          </p:cNvSpPr>
          <p:nvPr/>
        </p:nvSpPr>
        <p:spPr>
          <a:xfrm>
            <a:off x="1341052" y="706549"/>
            <a:ext cx="1278890" cy="628377"/>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sk-SK" sz="4000" b="1" i="0" u="none" strike="noStrike" kern="0" cap="none" spc="-100" normalizeH="0" noProof="0" dirty="0" smtClean="0">
                <a:ln>
                  <a:noFill/>
                </a:ln>
                <a:solidFill>
                  <a:srgbClr val="E7332A"/>
                </a:solidFill>
                <a:effectLst/>
                <a:uLnTx/>
                <a:uFillTx/>
                <a:latin typeface="Oswald" pitchFamily="2" charset="0"/>
                <a:ea typeface="+mj-ea"/>
                <a:cs typeface="+mj-cs"/>
              </a:rPr>
              <a:t>PÔDA</a:t>
            </a:r>
            <a:endParaRPr kumimoji="0" lang="sk-SK" sz="4000" b="1" i="0" u="none" strike="noStrike" kern="0" cap="none" spc="-100" normalizeH="0" noProof="0" dirty="0">
              <a:ln>
                <a:noFill/>
              </a:ln>
              <a:solidFill>
                <a:srgbClr val="E7332A"/>
              </a:solidFill>
              <a:effectLst/>
              <a:uLnTx/>
              <a:uFillTx/>
              <a:latin typeface="Oswald" pitchFamily="2" charset="0"/>
              <a:ea typeface="+mj-ea"/>
              <a:cs typeface="+mj-cs"/>
            </a:endParaRPr>
          </a:p>
        </p:txBody>
      </p:sp>
      <p:pic>
        <p:nvPicPr>
          <p:cNvPr id="11" name="Picture 2"/>
          <p:cNvPicPr>
            <a:picLocks noChangeAspect="1" noChangeArrowheads="1"/>
          </p:cNvPicPr>
          <p:nvPr/>
        </p:nvPicPr>
        <p:blipFill>
          <a:blip r:embed="rId3" cstate="print"/>
          <a:srcRect/>
          <a:stretch>
            <a:fillRect/>
          </a:stretch>
        </p:blipFill>
        <p:spPr bwMode="auto">
          <a:xfrm>
            <a:off x="368300" y="355600"/>
            <a:ext cx="897186" cy="1656000"/>
          </a:xfrm>
          <a:prstGeom prst="rect">
            <a:avLst/>
          </a:prstGeom>
          <a:noFill/>
          <a:ln w="9525">
            <a:noFill/>
            <a:miter lim="800000"/>
            <a:headEnd/>
            <a:tailEnd/>
          </a:ln>
          <a:effectLst/>
        </p:spPr>
      </p:pic>
      <p:pic>
        <p:nvPicPr>
          <p:cNvPr id="12" name="Picture 3"/>
          <p:cNvPicPr>
            <a:picLocks noChangeAspect="1" noChangeArrowheads="1"/>
          </p:cNvPicPr>
          <p:nvPr/>
        </p:nvPicPr>
        <p:blipFill>
          <a:blip r:embed="rId4" cstate="print"/>
          <a:srcRect/>
          <a:stretch>
            <a:fillRect/>
          </a:stretch>
        </p:blipFill>
        <p:spPr bwMode="auto">
          <a:xfrm>
            <a:off x="2978150" y="736600"/>
            <a:ext cx="452252" cy="457200"/>
          </a:xfrm>
          <a:prstGeom prst="rect">
            <a:avLst/>
          </a:prstGeom>
          <a:noFill/>
          <a:ln w="9525">
            <a:noFill/>
            <a:miter lim="800000"/>
            <a:headEnd/>
            <a:tailEnd/>
          </a:ln>
          <a:effec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325</TotalTime>
  <Words>1131</Words>
  <Application>Microsoft Office PowerPoint</Application>
  <PresentationFormat>Vlastní</PresentationFormat>
  <Paragraphs>114</Paragraphs>
  <Slides>3</Slides>
  <Notes>0</Notes>
  <HiddenSlides>0</HiddenSlides>
  <MMClips>0</MMClips>
  <ScaleCrop>false</ScaleCrop>
  <HeadingPairs>
    <vt:vector size="4" baseType="variant">
      <vt:variant>
        <vt:lpstr>Motiv</vt:lpstr>
      </vt:variant>
      <vt:variant>
        <vt:i4>1</vt:i4>
      </vt:variant>
      <vt:variant>
        <vt:lpstr>Nadpisy snímků</vt:lpstr>
      </vt:variant>
      <vt:variant>
        <vt:i4>3</vt:i4>
      </vt:variant>
    </vt:vector>
  </HeadingPairs>
  <TitlesOfParts>
    <vt:vector size="4" baseType="lpstr">
      <vt:lpstr>Office Theme</vt:lpstr>
      <vt:lpstr>Snímek 1</vt:lpstr>
      <vt:lpstr>Snímek 2</vt:lpstr>
      <vt:lpstr>Snímek 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A4-MUSTRA background</dc:title>
  <dc:creator>Humac</dc:creator>
  <cp:lastModifiedBy>HUMAC s.r.o. Michal Procházka</cp:lastModifiedBy>
  <cp:revision>21</cp:revision>
  <dcterms:created xsi:type="dcterms:W3CDTF">2023-02-28T07:41:08Z</dcterms:created>
  <dcterms:modified xsi:type="dcterms:W3CDTF">2023-03-03T13:20:10Z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2023-02-27T00:00:00Z</vt:filetime>
  </property>
  <property fmtid="{D5CDD505-2E9C-101B-9397-08002B2CF9AE}" pid="3" name="Creator">
    <vt:lpwstr>Adobe Illustrator CC 2017 (Windows)</vt:lpwstr>
  </property>
  <property fmtid="{D5CDD505-2E9C-101B-9397-08002B2CF9AE}" pid="4" name="LastSaved">
    <vt:filetime>2023-02-28T00:00:00Z</vt:filetime>
  </property>
</Properties>
</file>