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</p:sldIdLst>
  <p:sldSz cx="8394700" cy="11531600"/>
  <p:notesSz cx="7099300" cy="102346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6FF"/>
    <a:srgbClr val="509B33"/>
    <a:srgbClr val="E7332A"/>
    <a:srgbClr val="51AE32"/>
    <a:srgbClr val="5DB12F"/>
    <a:srgbClr val="008000"/>
    <a:srgbClr val="B6BBEE"/>
    <a:srgbClr val="51AE45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9" autoAdjust="0"/>
    <p:restoredTop sz="94660"/>
  </p:normalViewPr>
  <p:slideViewPr>
    <p:cSldViewPr>
      <p:cViewPr varScale="1">
        <p:scale>
          <a:sx n="65" d="100"/>
          <a:sy n="65" d="100"/>
        </p:scale>
        <p:origin x="-7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Humac\Downloads\A4-MUSTRA background_Page_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8397875" cy="115300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Humac\Downloads\A4-MUSTRA background_Page_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97875" cy="115300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/>
          <p:cNvSpPr/>
          <p:nvPr/>
        </p:nvSpPr>
        <p:spPr>
          <a:xfrm>
            <a:off x="4121150" y="736600"/>
            <a:ext cx="21336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E73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err="1" smtClean="0">
                <a:solidFill>
                  <a:schemeClr val="tx1"/>
                </a:solidFill>
                <a:latin typeface="Oswald" pitchFamily="2" charset="0"/>
              </a:rPr>
              <a:t>Calcium</a:t>
            </a:r>
            <a:r>
              <a:rPr lang="sk-SK" sz="1400" b="1" dirty="0" smtClean="0">
                <a:solidFill>
                  <a:schemeClr val="tx1"/>
                </a:solidFill>
                <a:latin typeface="Oswald" pitchFamily="2" charset="0"/>
              </a:rPr>
              <a:t> </a:t>
            </a:r>
            <a:r>
              <a:rPr lang="sk-SK" sz="1400" b="1" dirty="0" err="1" smtClean="0">
                <a:solidFill>
                  <a:schemeClr val="tx1"/>
                </a:solidFill>
                <a:latin typeface="Oswald" pitchFamily="2" charset="0"/>
              </a:rPr>
              <a:t>Carbo</a:t>
            </a:r>
            <a:r>
              <a:rPr lang="sk-SK" sz="1400" b="1" dirty="0" smtClean="0">
                <a:solidFill>
                  <a:schemeClr val="tx1"/>
                </a:solidFill>
                <a:latin typeface="Oswald" pitchFamily="2" charset="0"/>
              </a:rPr>
              <a:t> </a:t>
            </a:r>
            <a:r>
              <a:rPr lang="sk-SK" sz="1400" b="1" dirty="0" smtClean="0">
                <a:solidFill>
                  <a:srgbClr val="509B33"/>
                </a:solidFill>
                <a:latin typeface="Oswald" pitchFamily="2" charset="0"/>
              </a:rPr>
              <a:t>Forte 10</a:t>
            </a:r>
          </a:p>
          <a:p>
            <a:pPr algn="ctr"/>
            <a:r>
              <a:rPr lang="sk-SK" sz="1400" b="1" dirty="0" smtClean="0">
                <a:solidFill>
                  <a:schemeClr val="tx1"/>
                </a:solidFill>
                <a:latin typeface="Oswald" pitchFamily="2" charset="0"/>
              </a:rPr>
              <a:t>a</a:t>
            </a:r>
          </a:p>
          <a:p>
            <a:pPr algn="ctr"/>
            <a:r>
              <a:rPr lang="sk-SK" sz="1400" b="1" dirty="0" err="1" smtClean="0">
                <a:solidFill>
                  <a:schemeClr val="tx1"/>
                </a:solidFill>
                <a:latin typeface="Oswald" pitchFamily="2" charset="0"/>
              </a:rPr>
              <a:t>Calcium</a:t>
            </a:r>
            <a:r>
              <a:rPr lang="sk-SK" sz="1400" b="1" dirty="0" smtClean="0">
                <a:solidFill>
                  <a:schemeClr val="tx1"/>
                </a:solidFill>
                <a:latin typeface="Oswald" pitchFamily="2" charset="0"/>
              </a:rPr>
              <a:t> </a:t>
            </a:r>
            <a:r>
              <a:rPr lang="sk-SK" sz="1400" b="1" dirty="0" err="1" smtClean="0">
                <a:solidFill>
                  <a:schemeClr val="tx1"/>
                </a:solidFill>
                <a:latin typeface="Oswald" pitchFamily="2" charset="0"/>
              </a:rPr>
              <a:t>Carbo</a:t>
            </a:r>
            <a:r>
              <a:rPr lang="sk-SK" sz="1400" b="1" dirty="0" smtClean="0">
                <a:solidFill>
                  <a:schemeClr val="tx1"/>
                </a:solidFill>
                <a:latin typeface="Oswald" pitchFamily="2" charset="0"/>
              </a:rPr>
              <a:t> </a:t>
            </a:r>
            <a:r>
              <a:rPr lang="sk-SK" sz="1400" b="1" dirty="0" err="1" smtClean="0">
                <a:solidFill>
                  <a:srgbClr val="38B6FF"/>
                </a:solidFill>
                <a:latin typeface="Oswald" pitchFamily="2" charset="0"/>
              </a:rPr>
              <a:t>Ultra</a:t>
            </a:r>
            <a:r>
              <a:rPr lang="sk-SK" sz="1400" b="1" dirty="0" smtClean="0">
                <a:solidFill>
                  <a:srgbClr val="38B6FF"/>
                </a:solidFill>
                <a:latin typeface="Oswald" pitchFamily="2" charset="0"/>
              </a:rPr>
              <a:t> 30</a:t>
            </a:r>
            <a:endParaRPr lang="sk-SK" sz="1400" b="1" dirty="0">
              <a:solidFill>
                <a:srgbClr val="38B6FF"/>
              </a:solidFill>
              <a:latin typeface="Oswald" pitchFamily="2" charset="0"/>
            </a:endParaRPr>
          </a:p>
        </p:txBody>
      </p:sp>
      <p:sp>
        <p:nvSpPr>
          <p:cNvPr id="17" name="object 24"/>
          <p:cNvSpPr txBox="1">
            <a:spLocks/>
          </p:cNvSpPr>
          <p:nvPr/>
        </p:nvSpPr>
        <p:spPr>
          <a:xfrm>
            <a:off x="1341052" y="706549"/>
            <a:ext cx="127889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0" cap="none" spc="-100" normalizeH="0" noProof="0" dirty="0" smtClean="0">
                <a:ln>
                  <a:noFill/>
                </a:ln>
                <a:solidFill>
                  <a:srgbClr val="E7332A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PÔDA</a:t>
            </a:r>
            <a:endParaRPr kumimoji="0" lang="sk-SK" sz="4000" b="1" i="0" u="none" strike="noStrike" kern="0" cap="none" spc="-100" normalizeH="0" noProof="0" dirty="0">
              <a:ln>
                <a:noFill/>
              </a:ln>
              <a:solidFill>
                <a:srgbClr val="E7332A"/>
              </a:solidFill>
              <a:effectLst/>
              <a:uLnTx/>
              <a:uFillTx/>
              <a:latin typeface="Oswald" pitchFamily="2" charset="0"/>
              <a:ea typeface="+mj-ea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623" y="355600"/>
            <a:ext cx="897000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object 24"/>
          <p:cNvSpPr txBox="1">
            <a:spLocks/>
          </p:cNvSpPr>
          <p:nvPr/>
        </p:nvSpPr>
        <p:spPr>
          <a:xfrm>
            <a:off x="615950" y="2032000"/>
            <a:ext cx="7162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0" cap="small" normalizeH="0" noProof="0" dirty="0" err="1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Vápenato-humínové</a:t>
            </a:r>
            <a:r>
              <a:rPr kumimoji="0" lang="sk-SK" sz="2400" b="1" i="0" u="none" strike="noStrike" kern="0" cap="small" normalizeH="0" noProof="0" dirty="0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 pôdne preparáty </a:t>
            </a:r>
            <a:r>
              <a:rPr kumimoji="0" lang="sk-SK" sz="2400" b="1" i="0" u="none" strike="noStrike" kern="0" cap="small" normalizeH="0" noProof="0" dirty="0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/>
            </a:r>
            <a:br>
              <a:rPr kumimoji="0" lang="sk-SK" sz="2400" b="1" i="0" u="none" strike="noStrike" kern="0" cap="small" normalizeH="0" noProof="0" dirty="0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</a:br>
            <a:r>
              <a:rPr lang="sk-SK" sz="2000" kern="0" cap="small" dirty="0" smtClean="0">
                <a:solidFill>
                  <a:srgbClr val="51AE32"/>
                </a:solidFill>
                <a:latin typeface="Oswald" pitchFamily="2" charset="0"/>
                <a:ea typeface="+mj-ea"/>
                <a:cs typeface="+mj-cs"/>
              </a:rPr>
              <a:t>Zmes kriedy a prírodných </a:t>
            </a:r>
            <a:r>
              <a:rPr kumimoji="0" lang="sk-SK" sz="2000" i="0" u="none" strike="noStrike" kern="0" cap="small" normalizeH="0" noProof="0" dirty="0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aktivovaných </a:t>
            </a:r>
            <a:r>
              <a:rPr kumimoji="0" lang="sk-SK" sz="2000" i="0" u="none" strike="noStrike" kern="0" cap="small" normalizeH="0" noProof="0" dirty="0" err="1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humínových</a:t>
            </a:r>
            <a:r>
              <a:rPr kumimoji="0" lang="sk-SK" sz="2000" i="0" u="none" strike="noStrike" kern="0" cap="small" normalizeH="0" noProof="0" dirty="0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 kyselín</a:t>
            </a:r>
            <a:endParaRPr kumimoji="0" lang="sk-SK" sz="2400" b="1" i="0" u="none" strike="noStrike" kern="0" cap="small" normalizeH="0" noProof="0" dirty="0">
              <a:ln>
                <a:noFill/>
              </a:ln>
              <a:solidFill>
                <a:srgbClr val="51AE32"/>
              </a:solidFill>
              <a:effectLst/>
              <a:uLnTx/>
              <a:uFillTx/>
              <a:latin typeface="Oswald" pitchFamily="2" charset="0"/>
              <a:ea typeface="+mj-ea"/>
              <a:cs typeface="+mj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5950" y="2724006"/>
            <a:ext cx="42672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sk-SK" sz="900" dirty="0" smtClean="0">
                <a:latin typeface="NimbusSanL" pitchFamily="2" charset="0"/>
              </a:rPr>
              <a:t>Produkty </a:t>
            </a:r>
            <a:r>
              <a:rPr lang="sk-SK" sz="900" b="1" dirty="0" err="1" smtClean="0">
                <a:latin typeface="NimbusSanL" pitchFamily="2" charset="0"/>
              </a:rPr>
              <a:t>Calcium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err="1" smtClean="0">
                <a:latin typeface="NimbusSanL" pitchFamily="2" charset="0"/>
              </a:rPr>
              <a:t>Carbo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smtClean="0">
                <a:latin typeface="NimbusSanL" pitchFamily="2" charset="0"/>
              </a:rPr>
              <a:t>sú</a:t>
            </a:r>
            <a:r>
              <a:rPr lang="sk-SK" sz="900" dirty="0" smtClean="0">
                <a:latin typeface="NimbusSanL" pitchFamily="2" charset="0"/>
              </a:rPr>
              <a:t> kompozitné pôdne preparáty </a:t>
            </a:r>
            <a:r>
              <a:rPr lang="sk-SK" sz="900" dirty="0" smtClean="0">
                <a:latin typeface="NimbusSanL" pitchFamily="2" charset="0"/>
              </a:rPr>
              <a:t>s vylepšenými </a:t>
            </a:r>
            <a:r>
              <a:rPr lang="sk-SK" sz="900" dirty="0" smtClean="0">
                <a:latin typeface="NimbusSanL" pitchFamily="2" charset="0"/>
              </a:rPr>
              <a:t>vlastnosťami. Jedná sa o zmes </a:t>
            </a:r>
            <a:r>
              <a:rPr lang="sk-SK" sz="900" b="1" dirty="0" smtClean="0">
                <a:latin typeface="NimbusSanL" pitchFamily="2" charset="0"/>
              </a:rPr>
              <a:t>kriedy</a:t>
            </a:r>
            <a:r>
              <a:rPr lang="sk-SK" sz="900" dirty="0" smtClean="0">
                <a:latin typeface="NimbusSanL" pitchFamily="2" charset="0"/>
              </a:rPr>
              <a:t> (ekvivalent vápenca, usadená hornina vyznačujúca sa vysokým stupňom čistoty a obsahom uhličitanu vápenatého až  90 %) a prírodných aktivovaných </a:t>
            </a:r>
            <a:r>
              <a:rPr lang="sk-SK" sz="900" b="1" dirty="0" err="1" smtClean="0">
                <a:latin typeface="NimbusSanL" pitchFamily="2" charset="0"/>
              </a:rPr>
              <a:t>humínových</a:t>
            </a:r>
            <a:r>
              <a:rPr lang="sk-SK" sz="900" b="1" dirty="0" smtClean="0">
                <a:latin typeface="NimbusSanL" pitchFamily="2" charset="0"/>
              </a:rPr>
              <a:t> kyselín</a:t>
            </a:r>
            <a:r>
              <a:rPr lang="sk-SK" sz="900" dirty="0" smtClean="0">
                <a:latin typeface="NimbusSanL" pitchFamily="2" charset="0"/>
              </a:rPr>
              <a:t> </a:t>
            </a:r>
            <a:r>
              <a:rPr lang="sk-SK" sz="900" dirty="0" smtClean="0">
                <a:latin typeface="NimbusSanL" pitchFamily="2" charset="0"/>
              </a:rPr>
              <a:t>(v čistote min. 60%) v </a:t>
            </a:r>
            <a:r>
              <a:rPr lang="sk-SK" sz="900" dirty="0" smtClean="0">
                <a:latin typeface="NimbusSanL" pitchFamily="2" charset="0"/>
              </a:rPr>
              <a:t>pomere </a:t>
            </a:r>
            <a:r>
              <a:rPr lang="sk-SK" sz="900" b="1" dirty="0" smtClean="0">
                <a:latin typeface="NimbusSanL" pitchFamily="2" charset="0"/>
              </a:rPr>
              <a:t>9:1</a:t>
            </a:r>
            <a:r>
              <a:rPr lang="sk-SK" sz="900" dirty="0" smtClean="0">
                <a:latin typeface="NimbusSanL" pitchFamily="2" charset="0"/>
              </a:rPr>
              <a:t> pri </a:t>
            </a:r>
            <a:r>
              <a:rPr lang="sk-SK" sz="900" b="1" dirty="0" err="1" smtClean="0">
                <a:latin typeface="NimbusSanL" pitchFamily="2" charset="0"/>
              </a:rPr>
              <a:t>Calcium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err="1" smtClean="0">
                <a:latin typeface="NimbusSanL" pitchFamily="2" charset="0"/>
              </a:rPr>
              <a:t>Carbo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smtClean="0">
                <a:solidFill>
                  <a:srgbClr val="509B33"/>
                </a:solidFill>
                <a:latin typeface="NimbusSanL" pitchFamily="2" charset="0"/>
              </a:rPr>
              <a:t>Forte </a:t>
            </a:r>
            <a:r>
              <a:rPr lang="sk-SK" sz="900" b="1" dirty="0" smtClean="0">
                <a:solidFill>
                  <a:srgbClr val="509B33"/>
                </a:solidFill>
                <a:latin typeface="NimbusSanL" pitchFamily="2" charset="0"/>
              </a:rPr>
              <a:t>10 </a:t>
            </a:r>
            <a:r>
              <a:rPr lang="sk-SK" sz="900" dirty="0" smtClean="0">
                <a:latin typeface="NimbusSanL" pitchFamily="2" charset="0"/>
              </a:rPr>
              <a:t>a v pomere </a:t>
            </a:r>
            <a:r>
              <a:rPr lang="sk-SK" sz="900" b="1" dirty="0" smtClean="0">
                <a:latin typeface="NimbusSanL" pitchFamily="2" charset="0"/>
              </a:rPr>
              <a:t>7:3 </a:t>
            </a:r>
            <a:r>
              <a:rPr lang="sk-SK" sz="900" dirty="0" smtClean="0">
                <a:latin typeface="NimbusSanL" pitchFamily="2" charset="0"/>
              </a:rPr>
              <a:t>pri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err="1" smtClean="0">
                <a:latin typeface="NimbusSanL" pitchFamily="2" charset="0"/>
              </a:rPr>
              <a:t>Calcium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err="1" smtClean="0">
                <a:latin typeface="NimbusSanL" pitchFamily="2" charset="0"/>
              </a:rPr>
              <a:t>Carbo</a:t>
            </a:r>
            <a:r>
              <a:rPr lang="sk-SK" sz="900" b="1" dirty="0" smtClean="0">
                <a:latin typeface="NimbusSanL" pitchFamily="2" charset="0"/>
              </a:rPr>
              <a:t> </a:t>
            </a:r>
            <a:r>
              <a:rPr lang="sk-SK" sz="900" b="1" dirty="0" err="1" smtClean="0">
                <a:solidFill>
                  <a:srgbClr val="38B6FF"/>
                </a:solidFill>
                <a:latin typeface="NimbusSanL" pitchFamily="2" charset="0"/>
              </a:rPr>
              <a:t>Ultra</a:t>
            </a:r>
            <a:r>
              <a:rPr lang="sk-SK" sz="900" b="1" dirty="0" smtClean="0">
                <a:solidFill>
                  <a:srgbClr val="38B6FF"/>
                </a:solidFill>
                <a:latin typeface="NimbusSanL" pitchFamily="2" charset="0"/>
              </a:rPr>
              <a:t> </a:t>
            </a:r>
            <a:r>
              <a:rPr lang="sk-SK" sz="900" b="1" dirty="0" smtClean="0">
                <a:solidFill>
                  <a:srgbClr val="38B6FF"/>
                </a:solidFill>
                <a:latin typeface="NimbusSanL" pitchFamily="2" charset="0"/>
              </a:rPr>
              <a:t>30</a:t>
            </a:r>
            <a:r>
              <a:rPr lang="sk-SK" sz="900" dirty="0" smtClean="0">
                <a:latin typeface="NimbusSanL" pitchFamily="2" charset="0"/>
              </a:rPr>
              <a:t>.</a:t>
            </a:r>
            <a:endParaRPr lang="sk-SK" sz="900" dirty="0" smtClean="0">
              <a:latin typeface="NimbusSanL" pitchFamily="2" charset="0"/>
            </a:endParaRPr>
          </a:p>
          <a:p>
            <a:pPr fontAlgn="base">
              <a:spcAft>
                <a:spcPts val="600"/>
              </a:spcAft>
            </a:pPr>
            <a:r>
              <a:rPr lang="sk-SK" sz="900" dirty="0" smtClean="0">
                <a:latin typeface="NimbusSanL" pitchFamily="2" charset="0"/>
              </a:rPr>
              <a:t>Používajú </a:t>
            </a:r>
            <a:r>
              <a:rPr lang="sk-SK" sz="900" dirty="0" smtClean="0">
                <a:latin typeface="NimbusSanL" pitchFamily="2" charset="0"/>
              </a:rPr>
              <a:t>sa ako pôdne hnojivo, resp. pôdna pomocná látka na pozvoľnú úpravu pôdnej reakcie a k zlepšeniu fyzikálno-chemických vlastností pôdy. </a:t>
            </a:r>
            <a:r>
              <a:rPr lang="sk-SK" sz="900" dirty="0" smtClean="0">
                <a:latin typeface="NimbusSanL" pitchFamily="2" charset="0"/>
              </a:rPr>
              <a:t>Upravujú </a:t>
            </a:r>
            <a:r>
              <a:rPr lang="sk-SK" sz="900" dirty="0" smtClean="0">
                <a:latin typeface="NimbusSanL" pitchFamily="2" charset="0"/>
              </a:rPr>
              <a:t>najmä pH pôdy, </a:t>
            </a:r>
            <a:r>
              <a:rPr lang="sk-SK" sz="900" dirty="0" smtClean="0">
                <a:latin typeface="NimbusSanL" pitchFamily="2" charset="0"/>
              </a:rPr>
              <a:t>stabilizujú </a:t>
            </a:r>
            <a:r>
              <a:rPr lang="sk-SK" sz="900" dirty="0" smtClean="0">
                <a:latin typeface="NimbusSanL" pitchFamily="2" charset="0"/>
              </a:rPr>
              <a:t>pôdnu štruktúru, </a:t>
            </a:r>
            <a:r>
              <a:rPr lang="sk-SK" sz="900" dirty="0" smtClean="0">
                <a:latin typeface="NimbusSanL" pitchFamily="2" charset="0"/>
              </a:rPr>
              <a:t>zvyšujú </a:t>
            </a:r>
            <a:r>
              <a:rPr lang="sk-SK" sz="900" dirty="0" smtClean="0">
                <a:latin typeface="NimbusSanL" pitchFamily="2" charset="0"/>
              </a:rPr>
              <a:t>biologickú činnosť pôdy, zlepšuje hospodárenie pôdy s pôdnou vlahou, podporuje využiteľnosť priemyselných hnojív a </a:t>
            </a:r>
            <a:r>
              <a:rPr lang="sk-SK" sz="900" dirty="0" smtClean="0">
                <a:latin typeface="NimbusSanL" pitchFamily="2" charset="0"/>
              </a:rPr>
              <a:t>zvyšujú </a:t>
            </a:r>
            <a:r>
              <a:rPr lang="sk-SK" sz="900" dirty="0" smtClean="0">
                <a:latin typeface="NimbusSanL" pitchFamily="2" charset="0"/>
              </a:rPr>
              <a:t>kvalitu úrody. Obsah </a:t>
            </a:r>
            <a:r>
              <a:rPr lang="sk-SK" sz="900" dirty="0" err="1" smtClean="0">
                <a:latin typeface="NimbusSanL" pitchFamily="2" charset="0"/>
              </a:rPr>
              <a:t>humínových</a:t>
            </a:r>
            <a:r>
              <a:rPr lang="sk-SK" sz="900" dirty="0" smtClean="0">
                <a:latin typeface="NimbusSanL" pitchFamily="2" charset="0"/>
              </a:rPr>
              <a:t> kyselín synergicky dopĺňa a podporuje priaznivé účinky vápnika.</a:t>
            </a:r>
          </a:p>
          <a:p>
            <a:pPr fontAlgn="base">
              <a:spcAft>
                <a:spcPts val="600"/>
              </a:spcAft>
            </a:pPr>
            <a:r>
              <a:rPr lang="sk-SK" sz="900" dirty="0" smtClean="0">
                <a:latin typeface="NimbusSanL" pitchFamily="2" charset="0"/>
              </a:rPr>
              <a:t>Sú vhodné </a:t>
            </a:r>
            <a:r>
              <a:rPr lang="sk-SK" sz="900" dirty="0" smtClean="0">
                <a:latin typeface="NimbusSanL" pitchFamily="2" charset="0"/>
              </a:rPr>
              <a:t>hlavne pre použitie na ľahkých a stredne ťažkých pôdach a na trávnatých porastoch. </a:t>
            </a:r>
            <a:r>
              <a:rPr lang="sk-SK" sz="900" dirty="0" smtClean="0">
                <a:latin typeface="NimbusSanL" pitchFamily="2" charset="0"/>
              </a:rPr>
              <a:t>Neutralizujú </a:t>
            </a:r>
            <a:r>
              <a:rPr lang="sk-SK" sz="900" dirty="0" smtClean="0">
                <a:latin typeface="NimbusSanL" pitchFamily="2" charset="0"/>
              </a:rPr>
              <a:t>vplyv priemyselných exhalátov okysľujúcich pôdu. Dávka hnojiva sa riadi pôdnou reakciou (pH), pôdnym druhom a požiadavkami pestovaných plodín. Nie </a:t>
            </a:r>
            <a:r>
              <a:rPr lang="sk-SK" sz="900" dirty="0" smtClean="0">
                <a:latin typeface="NimbusSanL" pitchFamily="2" charset="0"/>
              </a:rPr>
              <a:t>sú vhodné </a:t>
            </a:r>
            <a:r>
              <a:rPr lang="sk-SK" sz="900" dirty="0" smtClean="0">
                <a:latin typeface="NimbusSanL" pitchFamily="2" charset="0"/>
              </a:rPr>
              <a:t>pre </a:t>
            </a:r>
            <a:r>
              <a:rPr lang="sk-SK" sz="900" dirty="0" err="1" smtClean="0">
                <a:latin typeface="NimbusSanL" pitchFamily="2" charset="0"/>
              </a:rPr>
              <a:t>kyslomilné</a:t>
            </a:r>
            <a:r>
              <a:rPr lang="sk-SK" sz="900" dirty="0" smtClean="0">
                <a:latin typeface="NimbusSanL" pitchFamily="2" charset="0"/>
              </a:rPr>
              <a:t> rastliny. </a:t>
            </a:r>
            <a:r>
              <a:rPr lang="sk-SK" sz="900" dirty="0" smtClean="0">
                <a:latin typeface="NimbusSanL" pitchFamily="2" charset="0"/>
              </a:rPr>
              <a:t>Aplikujú </a:t>
            </a:r>
            <a:r>
              <a:rPr lang="sk-SK" sz="900" dirty="0" smtClean="0">
                <a:latin typeface="NimbusSanL" pitchFamily="2" charset="0"/>
              </a:rPr>
              <a:t>sa po zbere predplodiny, prípadne na jar pred sejbou či výsadbou. Po rozmetaní na povrch pôdy, granule je potrebné zapraviť do pôdy náradím použitým v rámci bežného spracovania pôdy.</a:t>
            </a:r>
            <a:endParaRPr lang="sk-SK" sz="900" dirty="0" smtClean="0">
              <a:latin typeface="NimbusSanL" pitchFamily="2" charset="0"/>
            </a:endParaRPr>
          </a:p>
        </p:txBody>
      </p:sp>
      <p:graphicFrame>
        <p:nvGraphicFramePr>
          <p:cNvPr id="35" name="Tabulka 34"/>
          <p:cNvGraphicFramePr>
            <a:graphicFrameLocks noGrp="1"/>
          </p:cNvGraphicFramePr>
          <p:nvPr/>
        </p:nvGraphicFramePr>
        <p:xfrm>
          <a:off x="4883150" y="2794000"/>
          <a:ext cx="3511550" cy="2743200"/>
        </p:xfrm>
        <a:graphic>
          <a:graphicData uri="http://schemas.openxmlformats.org/drawingml/2006/table">
            <a:tbl>
              <a:tblPr/>
              <a:tblGrid>
                <a:gridCol w="351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kern="1200" dirty="0" smtClean="0">
                          <a:solidFill>
                            <a:schemeClr val="bg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Optimalizácia pH pôdy</a:t>
                      </a:r>
                      <a:endParaRPr lang="sk-SK" sz="1000" b="1" kern="1200" dirty="0" smtClean="0">
                        <a:solidFill>
                          <a:schemeClr val="bg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Zmena štruktúry pôdy </a:t>
                      </a:r>
                      <a:endParaRPr lang="sk-SK" sz="1000" b="1" kern="1200" dirty="0" smtClean="0">
                        <a:solidFill>
                          <a:schemeClr val="bg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Zvyšuje retenčnú kapacitu pôdy</a:t>
                      </a:r>
                      <a:r>
                        <a:rPr lang="sk-SK" sz="1000" b="1" baseline="0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 </a:t>
                      </a:r>
                      <a:br>
                        <a:rPr lang="sk-SK" sz="1000" b="1" baseline="0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</a:br>
                      <a:r>
                        <a:rPr lang="sk-SK" sz="1000" b="1" baseline="0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(schopnosť z</a:t>
                      </a:r>
                      <a:r>
                        <a:rPr lang="sk-SK" sz="1000" b="1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adržiava vodu v pôde)</a:t>
                      </a:r>
                      <a:endParaRPr lang="sk-SK" sz="1000" b="1" kern="1200" dirty="0" smtClean="0">
                        <a:solidFill>
                          <a:schemeClr val="bg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Podpora využiteľnosti priemyselných hnojív</a:t>
                      </a:r>
                      <a:endParaRPr lang="sk-SK" sz="1000" b="1" kern="1200" dirty="0" smtClean="0">
                        <a:solidFill>
                          <a:schemeClr val="bg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Znižuje </a:t>
                      </a:r>
                      <a:r>
                        <a:rPr lang="sk-SK" sz="1000" b="1" dirty="0" smtClean="0">
                          <a:solidFill>
                            <a:schemeClr val="bg1"/>
                          </a:solidFill>
                          <a:latin typeface="NimbusSanL" pitchFamily="2" charset="0"/>
                        </a:rPr>
                        <a:t>potrebu minerálnych hnojív </a:t>
                      </a:r>
                      <a:endParaRPr lang="sk-SK" sz="1000" b="1" kern="1200" dirty="0" smtClean="0">
                        <a:solidFill>
                          <a:schemeClr val="bg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kern="1200" dirty="0" smtClean="0">
                          <a:solidFill>
                            <a:schemeClr val="bg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Zvyšuje </a:t>
                      </a:r>
                      <a:r>
                        <a:rPr lang="sk-SK" sz="1000" b="1" kern="1200" dirty="0" smtClean="0">
                          <a:solidFill>
                            <a:schemeClr val="bg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rast koreňového systému </a:t>
                      </a:r>
                      <a:r>
                        <a:rPr lang="sk-SK" sz="1000" b="1" kern="1200" dirty="0" smtClean="0">
                          <a:solidFill>
                            <a:schemeClr val="bg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rastlín</a:t>
                      </a:r>
                      <a:endParaRPr lang="sk-SK" sz="1000" b="1" kern="1200" dirty="0" smtClean="0">
                        <a:solidFill>
                          <a:schemeClr val="bg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15950" y="5637242"/>
            <a:ext cx="3528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z="1200" b="1" dirty="0" err="1" smtClean="0">
                <a:latin typeface="Oswald" pitchFamily="2" charset="0"/>
              </a:rPr>
              <a:t>Calcium</a:t>
            </a:r>
            <a:r>
              <a:rPr lang="sk-SK" sz="1200" b="1" dirty="0" smtClean="0">
                <a:latin typeface="Oswald" pitchFamily="2" charset="0"/>
              </a:rPr>
              <a:t> </a:t>
            </a:r>
            <a:r>
              <a:rPr lang="sk-SK" sz="1200" b="1" dirty="0" err="1" smtClean="0">
                <a:latin typeface="Oswald" pitchFamily="2" charset="0"/>
              </a:rPr>
              <a:t>Carbo</a:t>
            </a:r>
            <a:r>
              <a:rPr lang="sk-SK" sz="1200" b="1" dirty="0" smtClean="0">
                <a:latin typeface="Oswald" pitchFamily="2" charset="0"/>
              </a:rPr>
              <a:t> </a:t>
            </a:r>
            <a:r>
              <a:rPr lang="sk-SK" sz="1200" b="1" dirty="0" smtClean="0">
                <a:solidFill>
                  <a:srgbClr val="509B33"/>
                </a:solidFill>
                <a:latin typeface="Oswald" pitchFamily="2" charset="0"/>
              </a:rPr>
              <a:t>Forte 10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k-SK" sz="1200" b="1" dirty="0" smtClean="0">
              <a:solidFill>
                <a:srgbClr val="51AE32"/>
              </a:solidFill>
              <a:latin typeface="NimbusSanL" pitchFamily="2" charset="0"/>
              <a:ea typeface="Calibri" pitchFamily="34" charset="0"/>
              <a:cs typeface="Times New Roman" pitchFamily="18" charset="0"/>
            </a:endParaRP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12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Times New Roman" pitchFamily="18" charset="0"/>
              </a:rPr>
              <a:t>Parametre produktu</a:t>
            </a:r>
            <a:r>
              <a:rPr lang="sk-SK" sz="9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Calibri" pitchFamily="34" charset="0"/>
              </a:rPr>
              <a:t/>
            </a:r>
            <a:br>
              <a:rPr lang="sk-SK" sz="9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Calibri" pitchFamily="34" charset="0"/>
              </a:rPr>
            </a:br>
            <a:r>
              <a:rPr lang="sk-SK" sz="900" dirty="0" smtClean="0">
                <a:latin typeface="NimbusSanL" pitchFamily="2" charset="0"/>
              </a:rPr>
              <a:t>Obsah vápnika ako CaCO</a:t>
            </a:r>
            <a:r>
              <a:rPr lang="sk-SK" sz="900" baseline="-25000" dirty="0" smtClean="0">
                <a:latin typeface="NimbusSanL" pitchFamily="2" charset="0"/>
              </a:rPr>
              <a:t>3</a:t>
            </a:r>
            <a:r>
              <a:rPr lang="sk-SK" sz="900" dirty="0" smtClean="0">
                <a:latin typeface="NimbusSanL" pitchFamily="2" charset="0"/>
              </a:rPr>
              <a:t> v sušine:	</a:t>
            </a:r>
            <a:r>
              <a:rPr lang="sk-SK" sz="900" b="1" dirty="0" smtClean="0">
                <a:latin typeface="NimbusSanL" pitchFamily="2" charset="0"/>
              </a:rPr>
              <a:t>min. 75,0 %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Obsah vápnika ako </a:t>
            </a:r>
            <a:r>
              <a:rPr lang="sk-SK" sz="900" dirty="0" err="1" smtClean="0">
                <a:latin typeface="NimbusSanL" pitchFamily="2" charset="0"/>
              </a:rPr>
              <a:t>CaO</a:t>
            </a:r>
            <a:r>
              <a:rPr lang="sk-SK" sz="900" dirty="0" smtClean="0">
                <a:latin typeface="NimbusSanL" pitchFamily="2" charset="0"/>
              </a:rPr>
              <a:t> v sušine:	</a:t>
            </a:r>
            <a:r>
              <a:rPr lang="sk-SK" sz="900" b="1" dirty="0" smtClean="0">
                <a:latin typeface="NimbusSanL" pitchFamily="2" charset="0"/>
              </a:rPr>
              <a:t>min. 37,8 %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Organické látky:			</a:t>
            </a:r>
            <a:r>
              <a:rPr lang="sk-SK" sz="900" b="1" dirty="0" smtClean="0">
                <a:latin typeface="NimbusSanL" pitchFamily="2" charset="0"/>
              </a:rPr>
              <a:t>10,0 % (100 kg/t)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   - z toho </a:t>
            </a:r>
            <a:r>
              <a:rPr lang="sk-SK" sz="900" dirty="0" err="1" smtClean="0">
                <a:latin typeface="NimbusSanL" pitchFamily="2" charset="0"/>
              </a:rPr>
              <a:t>humínové</a:t>
            </a:r>
            <a:r>
              <a:rPr lang="sk-SK" sz="900" dirty="0" smtClean="0">
                <a:latin typeface="NimbusSanL" pitchFamily="2" charset="0"/>
              </a:rPr>
              <a:t> látky:		</a:t>
            </a:r>
            <a:r>
              <a:rPr lang="sk-SK" sz="900" b="1" dirty="0" smtClean="0">
                <a:latin typeface="NimbusSanL" pitchFamily="2" charset="0"/>
              </a:rPr>
              <a:t>min. 6,0 % (60 kg/t)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Granulácia:			</a:t>
            </a:r>
            <a:r>
              <a:rPr lang="sk-SK" sz="900" b="1" dirty="0" smtClean="0">
                <a:latin typeface="NimbusSanL" pitchFamily="2" charset="0"/>
              </a:rPr>
              <a:t>3 – 6 mm, 6 – 10 mm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Vlhkosť:				</a:t>
            </a:r>
            <a:r>
              <a:rPr lang="sk-SK" sz="900" b="1" dirty="0" smtClean="0">
                <a:latin typeface="NimbusSanL" pitchFamily="2" charset="0"/>
              </a:rPr>
              <a:t>max 10,0 %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Hustota / objemová hmotnosť:		</a:t>
            </a:r>
            <a:r>
              <a:rPr lang="sk-SK" sz="900" b="1" dirty="0" smtClean="0">
                <a:latin typeface="NimbusSanL" pitchFamily="2" charset="0"/>
              </a:rPr>
              <a:t>770 – 790 kg/m</a:t>
            </a:r>
            <a:r>
              <a:rPr lang="sk-SK" sz="900" b="1" baseline="30000" dirty="0" smtClean="0">
                <a:latin typeface="NimbusSanL" pitchFamily="2" charset="0"/>
              </a:rPr>
              <a:t>3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endParaRPr lang="sk-SK" sz="900" b="1" dirty="0" smtClean="0">
              <a:solidFill>
                <a:srgbClr val="51AE32"/>
              </a:solidFill>
              <a:latin typeface="NimbusSanL" pitchFamily="2" charset="0"/>
              <a:ea typeface="Calibri" pitchFamily="34" charset="0"/>
              <a:cs typeface="Times New Roman" pitchFamily="18" charset="0"/>
            </a:endParaRP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12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Times New Roman" pitchFamily="18" charset="0"/>
              </a:rPr>
              <a:t>Dávkovanie</a:t>
            </a:r>
          </a:p>
          <a:p>
            <a:pPr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Odporučené </a:t>
            </a:r>
            <a:r>
              <a:rPr lang="sk-SK" sz="900" dirty="0" smtClean="0">
                <a:latin typeface="NimbusSanL" pitchFamily="2" charset="0"/>
              </a:rPr>
              <a:t>dávkovanie pre dosiahnutie cieľového pH </a:t>
            </a:r>
            <a:r>
              <a:rPr lang="sk-SK" sz="900" dirty="0" smtClean="0">
                <a:latin typeface="NimbusSanL" pitchFamily="2" charset="0"/>
              </a:rPr>
              <a:t>6,5 až 7,0</a:t>
            </a:r>
            <a:br>
              <a:rPr lang="sk-SK" sz="900" dirty="0" smtClean="0">
                <a:latin typeface="NimbusSanL" pitchFamily="2" charset="0"/>
              </a:rPr>
            </a:br>
            <a:r>
              <a:rPr lang="sk-SK" sz="900" dirty="0" smtClean="0">
                <a:latin typeface="NimbusSanL" pitchFamily="2" charset="0"/>
              </a:rPr>
              <a:t>vo </a:t>
            </a:r>
            <a:r>
              <a:rPr lang="sk-SK" sz="900" dirty="0" smtClean="0">
                <a:latin typeface="NimbusSanL" pitchFamily="2" charset="0"/>
              </a:rPr>
              <a:t>vrstve 0 – 20 cm.</a:t>
            </a:r>
            <a:endParaRPr lang="sk-SK" sz="900" dirty="0" smtClean="0">
              <a:latin typeface="NimbusSanL" pitchFamily="2" charset="0"/>
            </a:endParaRP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endParaRPr lang="sk-SK" sz="1200" baseline="30000" dirty="0" smtClean="0">
              <a:latin typeface="NimbusSanL" pitchFamily="2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15950" y="9423400"/>
            <a:ext cx="693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smtClean="0">
                <a:latin typeface="NimbusSanL" pitchFamily="2" charset="0"/>
              </a:rPr>
              <a:t>Balenie: </a:t>
            </a:r>
            <a:r>
              <a:rPr lang="sk-SK" sz="900" b="1" dirty="0" smtClean="0">
                <a:latin typeface="NimbusSanL" pitchFamily="2" charset="0"/>
              </a:rPr>
              <a:t>500 kg</a:t>
            </a:r>
            <a:endParaRPr lang="sk-SK" sz="900" b="1" dirty="0" smtClean="0">
              <a:latin typeface="NimbusSanL" pitchFamily="2" charset="0"/>
            </a:endParaRPr>
          </a:p>
          <a:p>
            <a:r>
              <a:rPr lang="sk-SK" sz="900" dirty="0" smtClean="0">
                <a:latin typeface="NimbusSanL" pitchFamily="2" charset="0"/>
              </a:rPr>
              <a:t>Doba </a:t>
            </a:r>
            <a:r>
              <a:rPr lang="sk-SK" sz="900" dirty="0" smtClean="0">
                <a:latin typeface="NimbusSanL" pitchFamily="2" charset="0"/>
              </a:rPr>
              <a:t>použiteľnosti: </a:t>
            </a:r>
            <a:r>
              <a:rPr lang="sk-SK" sz="900" b="1" dirty="0" smtClean="0">
                <a:latin typeface="NimbusSanL" pitchFamily="2" charset="0"/>
              </a:rPr>
              <a:t>24 mesiacov </a:t>
            </a:r>
            <a:r>
              <a:rPr lang="sk-SK" sz="900" dirty="0" smtClean="0">
                <a:latin typeface="NimbusSanL" pitchFamily="2" charset="0"/>
              </a:rPr>
              <a:t>od dátumu výroby pri dodržaní podmienok </a:t>
            </a:r>
            <a:r>
              <a:rPr lang="sk-SK" sz="900" dirty="0" smtClean="0">
                <a:latin typeface="NimbusSanL" pitchFamily="2" charset="0"/>
              </a:rPr>
              <a:t>skladovania</a:t>
            </a:r>
          </a:p>
          <a:p>
            <a:pPr defTabSz="360000"/>
            <a:r>
              <a:rPr lang="sk-SK" sz="900" dirty="0" smtClean="0">
                <a:latin typeface="NimbusSanL" pitchFamily="2" charset="0"/>
              </a:rPr>
              <a:t>Výrobca:	</a:t>
            </a:r>
            <a:r>
              <a:rPr lang="sk-SK" sz="900" dirty="0" err="1" smtClean="0">
                <a:latin typeface="NimbusSanL" pitchFamily="2" charset="0"/>
              </a:rPr>
              <a:t>Mirpol</a:t>
            </a:r>
            <a:r>
              <a:rPr lang="sk-SK" sz="900" dirty="0" smtClean="0">
                <a:latin typeface="NimbusSanL" pitchFamily="2" charset="0"/>
              </a:rPr>
              <a:t> </a:t>
            </a:r>
            <a:r>
              <a:rPr lang="sk-SK" sz="900" dirty="0" err="1" smtClean="0">
                <a:latin typeface="NimbusSanL" pitchFamily="2" charset="0"/>
              </a:rPr>
              <a:t>Sp</a:t>
            </a:r>
            <a:r>
              <a:rPr lang="sk-SK" sz="900" dirty="0" smtClean="0">
                <a:latin typeface="NimbusSanL" pitchFamily="2" charset="0"/>
              </a:rPr>
              <a:t>. Z </a:t>
            </a:r>
            <a:r>
              <a:rPr lang="sk-SK" sz="900" dirty="0" err="1" smtClean="0">
                <a:latin typeface="NimbusSanL" pitchFamily="2" charset="0"/>
              </a:rPr>
              <a:t>o.o</a:t>
            </a:r>
            <a:r>
              <a:rPr lang="sk-SK" sz="900" dirty="0" smtClean="0">
                <a:latin typeface="NimbusSanL" pitchFamily="2" charset="0"/>
              </a:rPr>
              <a:t>.</a:t>
            </a:r>
          </a:p>
          <a:p>
            <a:pPr defTabSz="360000"/>
            <a:r>
              <a:rPr lang="sk-SK" sz="900" dirty="0" smtClean="0">
                <a:latin typeface="NimbusSanL" pitchFamily="2" charset="0"/>
              </a:rPr>
              <a:t>	</a:t>
            </a:r>
            <a:r>
              <a:rPr lang="sk-SK" sz="900" dirty="0" smtClean="0">
                <a:latin typeface="NimbusSanL" pitchFamily="2" charset="0"/>
              </a:rPr>
              <a:t>	</a:t>
            </a:r>
            <a:r>
              <a:rPr lang="sk-SK" sz="900" dirty="0" err="1" smtClean="0">
                <a:latin typeface="NimbusSanL" pitchFamily="2" charset="0"/>
              </a:rPr>
              <a:t>Strzyżewice</a:t>
            </a:r>
            <a:r>
              <a:rPr lang="sk-SK" sz="900" dirty="0" smtClean="0">
                <a:latin typeface="NimbusSanL" pitchFamily="2" charset="0"/>
              </a:rPr>
              <a:t> </a:t>
            </a:r>
            <a:r>
              <a:rPr lang="sk-SK" sz="900" dirty="0" smtClean="0">
                <a:latin typeface="NimbusSanL" pitchFamily="2" charset="0"/>
              </a:rPr>
              <a:t>165a</a:t>
            </a:r>
          </a:p>
          <a:p>
            <a:pPr defTabSz="360000"/>
            <a:r>
              <a:rPr lang="sk-SK" sz="900" dirty="0" smtClean="0">
                <a:latin typeface="NimbusSanL" pitchFamily="2" charset="0"/>
              </a:rPr>
              <a:t>	</a:t>
            </a:r>
            <a:r>
              <a:rPr lang="sk-SK" sz="900" dirty="0" smtClean="0">
                <a:latin typeface="NimbusSanL" pitchFamily="2" charset="0"/>
              </a:rPr>
              <a:t>	23-107 </a:t>
            </a:r>
            <a:r>
              <a:rPr lang="sk-SK" sz="900" dirty="0" err="1" smtClean="0">
                <a:latin typeface="NimbusSanL" pitchFamily="2" charset="0"/>
              </a:rPr>
              <a:t>Strzyżewice</a:t>
            </a:r>
            <a:endParaRPr lang="sk-SK" sz="900" dirty="0" smtClean="0">
              <a:latin typeface="NimbusSanL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355600"/>
            <a:ext cx="897186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150" y="736600"/>
            <a:ext cx="4522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615950" y="7831639"/>
          <a:ext cx="3528000" cy="158668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82000"/>
                <a:gridCol w="882000"/>
                <a:gridCol w="882000"/>
                <a:gridCol w="882000"/>
              </a:tblGrid>
              <a:tr h="3011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Pôda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silne kyslá</a:t>
                      </a:r>
                      <a:b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</a:br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(pH  ≤ 4)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stredne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kyslá</a:t>
                      </a:r>
                    </a:p>
                    <a:p>
                      <a:pPr algn="ctr" fontAlgn="t" latinLnBrk="0"/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(pH od 4 do 5)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mierne kyslá</a:t>
                      </a:r>
                    </a:p>
                    <a:p>
                      <a:pPr algn="ct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(pH od 5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do 6</a:t>
                      </a:r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veľmi ľahká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900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500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300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ľahká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1 100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800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400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stredne ťažká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1 300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1 000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500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ťažká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1 500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1 100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700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Trávne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porasty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900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700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300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9B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" name="Skupina 21"/>
          <p:cNvGrpSpPr/>
          <p:nvPr/>
        </p:nvGrpSpPr>
        <p:grpSpPr>
          <a:xfrm>
            <a:off x="417350" y="419800"/>
            <a:ext cx="7560000" cy="10692000"/>
            <a:chOff x="417350" y="419800"/>
            <a:chExt cx="7560000" cy="10692000"/>
          </a:xfrm>
        </p:grpSpPr>
        <p:sp>
          <p:nvSpPr>
            <p:cNvPr id="23" name="Obdélník 22"/>
            <p:cNvSpPr/>
            <p:nvPr/>
          </p:nvSpPr>
          <p:spPr>
            <a:xfrm>
              <a:off x="417350" y="419800"/>
              <a:ext cx="7560000" cy="1069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597350" y="599800"/>
              <a:ext cx="7200000" cy="1033200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250750" y="5621853"/>
            <a:ext cx="3528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z="1200" b="1" dirty="0" err="1" smtClean="0">
                <a:latin typeface="Oswald" pitchFamily="2" charset="0"/>
              </a:rPr>
              <a:t>Calcium</a:t>
            </a:r>
            <a:r>
              <a:rPr lang="sk-SK" sz="1200" b="1" dirty="0" smtClean="0">
                <a:latin typeface="Oswald" pitchFamily="2" charset="0"/>
              </a:rPr>
              <a:t> </a:t>
            </a:r>
            <a:r>
              <a:rPr lang="sk-SK" sz="1200" b="1" dirty="0" err="1" smtClean="0">
                <a:latin typeface="Oswald" pitchFamily="2" charset="0"/>
              </a:rPr>
              <a:t>Carbo</a:t>
            </a:r>
            <a:r>
              <a:rPr lang="sk-SK" sz="1200" b="1" dirty="0" smtClean="0">
                <a:latin typeface="Oswald" pitchFamily="2" charset="0"/>
              </a:rPr>
              <a:t> </a:t>
            </a:r>
            <a:r>
              <a:rPr lang="sk-SK" sz="1200" b="1" dirty="0" err="1" smtClean="0">
                <a:solidFill>
                  <a:srgbClr val="38B6FF"/>
                </a:solidFill>
                <a:latin typeface="Oswald" pitchFamily="2" charset="0"/>
              </a:rPr>
              <a:t>Ultra</a:t>
            </a:r>
            <a:r>
              <a:rPr lang="sk-SK" sz="1200" b="1" dirty="0" smtClean="0">
                <a:solidFill>
                  <a:srgbClr val="38B6FF"/>
                </a:solidFill>
                <a:latin typeface="Oswald" pitchFamily="2" charset="0"/>
              </a:rPr>
              <a:t> 30</a:t>
            </a:r>
            <a:endParaRPr lang="sk-SK" sz="1200" b="1" dirty="0" smtClean="0">
              <a:solidFill>
                <a:srgbClr val="509B33"/>
              </a:solidFill>
              <a:latin typeface="Oswald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k-SK" sz="1200" b="1" dirty="0" smtClean="0">
              <a:solidFill>
                <a:srgbClr val="51AE32"/>
              </a:solidFill>
              <a:latin typeface="NimbusSanL" pitchFamily="2" charset="0"/>
              <a:ea typeface="Calibri" pitchFamily="34" charset="0"/>
              <a:cs typeface="Times New Roman" pitchFamily="18" charset="0"/>
            </a:endParaRP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12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Times New Roman" pitchFamily="18" charset="0"/>
              </a:rPr>
              <a:t>Parametre produktu</a:t>
            </a:r>
            <a:r>
              <a:rPr lang="sk-SK" sz="9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Calibri" pitchFamily="34" charset="0"/>
              </a:rPr>
              <a:t/>
            </a:r>
            <a:br>
              <a:rPr lang="sk-SK" sz="9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Calibri" pitchFamily="34" charset="0"/>
              </a:rPr>
            </a:br>
            <a:r>
              <a:rPr lang="sk-SK" sz="900" dirty="0" smtClean="0">
                <a:latin typeface="NimbusSanL" pitchFamily="2" charset="0"/>
              </a:rPr>
              <a:t>Obsah vápnika ako CaCO</a:t>
            </a:r>
            <a:r>
              <a:rPr lang="sk-SK" sz="900" baseline="-25000" dirty="0" smtClean="0">
                <a:latin typeface="NimbusSanL" pitchFamily="2" charset="0"/>
              </a:rPr>
              <a:t>3</a:t>
            </a:r>
            <a:r>
              <a:rPr lang="sk-SK" sz="900" dirty="0" smtClean="0">
                <a:latin typeface="NimbusSanL" pitchFamily="2" charset="0"/>
              </a:rPr>
              <a:t> v sušine:	</a:t>
            </a:r>
            <a:r>
              <a:rPr lang="sk-SK" sz="900" b="1" dirty="0" smtClean="0">
                <a:latin typeface="NimbusSanL" pitchFamily="2" charset="0"/>
              </a:rPr>
              <a:t>min. 63,0 %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Obsah vápnika ako </a:t>
            </a:r>
            <a:r>
              <a:rPr lang="sk-SK" sz="900" dirty="0" err="1" smtClean="0">
                <a:latin typeface="NimbusSanL" pitchFamily="2" charset="0"/>
              </a:rPr>
              <a:t>CaO</a:t>
            </a:r>
            <a:r>
              <a:rPr lang="sk-SK" sz="900" dirty="0" smtClean="0">
                <a:latin typeface="NimbusSanL" pitchFamily="2" charset="0"/>
              </a:rPr>
              <a:t> v sušine:	</a:t>
            </a:r>
            <a:r>
              <a:rPr lang="sk-SK" sz="900" b="1" dirty="0" smtClean="0">
                <a:latin typeface="NimbusSanL" pitchFamily="2" charset="0"/>
              </a:rPr>
              <a:t>min. 29,4 %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Organické látky:			</a:t>
            </a:r>
            <a:r>
              <a:rPr lang="sk-SK" sz="900" b="1" dirty="0" smtClean="0">
                <a:latin typeface="NimbusSanL" pitchFamily="2" charset="0"/>
              </a:rPr>
              <a:t>30,0 % (300 kg/t)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   - z toho </a:t>
            </a:r>
            <a:r>
              <a:rPr lang="sk-SK" sz="900" dirty="0" err="1" smtClean="0">
                <a:latin typeface="NimbusSanL" pitchFamily="2" charset="0"/>
              </a:rPr>
              <a:t>humínové</a:t>
            </a:r>
            <a:r>
              <a:rPr lang="sk-SK" sz="900" dirty="0" smtClean="0">
                <a:latin typeface="NimbusSanL" pitchFamily="2" charset="0"/>
              </a:rPr>
              <a:t> látky:		</a:t>
            </a:r>
            <a:r>
              <a:rPr lang="sk-SK" sz="900" b="1" dirty="0" smtClean="0">
                <a:latin typeface="NimbusSanL" pitchFamily="2" charset="0"/>
              </a:rPr>
              <a:t>min. 18,0 % (180 kg/t)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Granulácia:			</a:t>
            </a:r>
            <a:r>
              <a:rPr lang="sk-SK" sz="900" b="1" dirty="0" smtClean="0">
                <a:latin typeface="NimbusSanL" pitchFamily="2" charset="0"/>
              </a:rPr>
              <a:t>3 – 6 mm, 6 – 10 mm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Vlhkosť:				</a:t>
            </a:r>
            <a:r>
              <a:rPr lang="sk-SK" sz="900" b="1" dirty="0" smtClean="0">
                <a:latin typeface="NimbusSanL" pitchFamily="2" charset="0"/>
              </a:rPr>
              <a:t>max 10,0 %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Hustota / objemová hmotnosť:		</a:t>
            </a:r>
            <a:r>
              <a:rPr lang="sk-SK" sz="900" b="1" dirty="0" smtClean="0">
                <a:latin typeface="NimbusSanL" pitchFamily="2" charset="0"/>
              </a:rPr>
              <a:t>780 – 800 kg/m</a:t>
            </a:r>
            <a:r>
              <a:rPr lang="sk-SK" sz="900" b="1" baseline="30000" dirty="0" smtClean="0">
                <a:latin typeface="NimbusSanL" pitchFamily="2" charset="0"/>
              </a:rPr>
              <a:t>3</a:t>
            </a: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endParaRPr lang="sk-SK" sz="900" b="1" dirty="0" smtClean="0">
              <a:solidFill>
                <a:srgbClr val="51AE32"/>
              </a:solidFill>
              <a:latin typeface="NimbusSanL" pitchFamily="2" charset="0"/>
              <a:ea typeface="Calibri" pitchFamily="34" charset="0"/>
              <a:cs typeface="Times New Roman" pitchFamily="18" charset="0"/>
            </a:endParaRP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1200" b="1" dirty="0" smtClean="0">
                <a:solidFill>
                  <a:srgbClr val="51AE32"/>
                </a:solidFill>
                <a:latin typeface="NimbusSanL" pitchFamily="2" charset="0"/>
                <a:ea typeface="Calibri" pitchFamily="34" charset="0"/>
                <a:cs typeface="Times New Roman" pitchFamily="18" charset="0"/>
              </a:rPr>
              <a:t>Dávkovanie</a:t>
            </a:r>
          </a:p>
          <a:p>
            <a:pPr defTabSz="540000" fontAlgn="base">
              <a:spcBef>
                <a:spcPct val="0"/>
              </a:spcBef>
              <a:spcAft>
                <a:spcPct val="0"/>
              </a:spcAft>
            </a:pPr>
            <a:r>
              <a:rPr lang="sk-SK" sz="900" dirty="0" smtClean="0">
                <a:latin typeface="NimbusSanL" pitchFamily="2" charset="0"/>
              </a:rPr>
              <a:t>Odporučené </a:t>
            </a:r>
            <a:r>
              <a:rPr lang="sk-SK" sz="900" dirty="0" smtClean="0">
                <a:latin typeface="NimbusSanL" pitchFamily="2" charset="0"/>
              </a:rPr>
              <a:t>dávkovanie pre dosiahnutie cieľového pH 6,5 až 7,0 </a:t>
            </a:r>
            <a:r>
              <a:rPr lang="sk-SK" sz="900" dirty="0" smtClean="0">
                <a:latin typeface="NimbusSanL" pitchFamily="2" charset="0"/>
              </a:rPr>
              <a:t/>
            </a:r>
            <a:br>
              <a:rPr lang="sk-SK" sz="900" dirty="0" smtClean="0">
                <a:latin typeface="NimbusSanL" pitchFamily="2" charset="0"/>
              </a:rPr>
            </a:br>
            <a:r>
              <a:rPr lang="sk-SK" sz="900" dirty="0" smtClean="0">
                <a:latin typeface="NimbusSanL" pitchFamily="2" charset="0"/>
              </a:rPr>
              <a:t>vo </a:t>
            </a:r>
            <a:r>
              <a:rPr lang="sk-SK" sz="900" dirty="0" smtClean="0">
                <a:latin typeface="NimbusSanL" pitchFamily="2" charset="0"/>
              </a:rPr>
              <a:t>vrstve 0 – 20 cm.</a:t>
            </a:r>
            <a:endParaRPr lang="sk-SK" sz="900" dirty="0" smtClean="0">
              <a:latin typeface="NimbusSanL" pitchFamily="2" charset="0"/>
            </a:endParaRPr>
          </a:p>
          <a:p>
            <a:pPr lvl="0" defTabSz="540000" fontAlgn="base">
              <a:spcBef>
                <a:spcPct val="0"/>
              </a:spcBef>
              <a:spcAft>
                <a:spcPct val="0"/>
              </a:spcAft>
            </a:pPr>
            <a:endParaRPr lang="sk-SK" sz="1200" baseline="30000" dirty="0" smtClean="0">
              <a:latin typeface="NimbusSanL" pitchFamily="2" charset="0"/>
            </a:endParaRPr>
          </a:p>
        </p:txBody>
      </p:sp>
      <p:graphicFrame>
        <p:nvGraphicFramePr>
          <p:cNvPr id="27" name="Tabulka 26"/>
          <p:cNvGraphicFramePr>
            <a:graphicFrameLocks noGrp="1"/>
          </p:cNvGraphicFramePr>
          <p:nvPr/>
        </p:nvGraphicFramePr>
        <p:xfrm>
          <a:off x="4250750" y="7831639"/>
          <a:ext cx="3528000" cy="158668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82000"/>
                <a:gridCol w="882000"/>
                <a:gridCol w="882000"/>
                <a:gridCol w="882000"/>
              </a:tblGrid>
              <a:tr h="3011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Pôda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silne kyslá</a:t>
                      </a:r>
                      <a:b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</a:br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(pH  ≤ 4)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stredne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kyslá</a:t>
                      </a:r>
                    </a:p>
                    <a:p>
                      <a:pPr algn="ctr" fontAlgn="t" latinLnBrk="0"/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(pH od 4 do 5)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mierne kyslá</a:t>
                      </a:r>
                    </a:p>
                    <a:p>
                      <a:pPr algn="ct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(pH od 5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do 6</a:t>
                      </a:r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veľmi ľahká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900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500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300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latin typeface="NimbusSanL" pitchFamily="2" charset="0"/>
                        </a:rPr>
                        <a:t>ľahká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1 100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800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400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stredne ťažká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1 300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1 000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500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ťažká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1 500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1 100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700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Trávne</a:t>
                      </a:r>
                      <a:r>
                        <a:rPr lang="sk-SK" sz="900" kern="1200" baseline="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 porasty</a:t>
                      </a:r>
                      <a:endParaRPr lang="sk-SK" sz="900" kern="1200" dirty="0" smtClean="0">
                        <a:solidFill>
                          <a:schemeClr val="tx1"/>
                        </a:solidFill>
                        <a:latin typeface="NimbusSanL" pitchFamily="2" charset="0"/>
                        <a:ea typeface="+mn-ea"/>
                        <a:cs typeface="+mn-cs"/>
                      </a:endParaRP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900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700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 latinLnBrk="0"/>
                      <a:r>
                        <a:rPr lang="sk-SK" sz="900" kern="1200" dirty="0" smtClean="0">
                          <a:solidFill>
                            <a:schemeClr val="tx1"/>
                          </a:solidFill>
                          <a:latin typeface="NimbusSanL" pitchFamily="2" charset="0"/>
                          <a:ea typeface="+mn-ea"/>
                          <a:cs typeface="+mn-cs"/>
                        </a:rPr>
                        <a:t>300 kg/ha</a:t>
                      </a:r>
                    </a:p>
                  </a:txBody>
                  <a:tcPr marL="72571" marR="72571" marT="36286" marB="36286">
                    <a:lnL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B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" name="Picture 7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20950" y="9772243"/>
            <a:ext cx="1447800" cy="489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732582" y="-11107"/>
            <a:ext cx="897186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4"/>
          <p:cNvSpPr txBox="1">
            <a:spLocks/>
          </p:cNvSpPr>
          <p:nvPr/>
        </p:nvSpPr>
        <p:spPr>
          <a:xfrm>
            <a:off x="615950" y="1574800"/>
            <a:ext cx="71628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600" b="1" i="0" u="none" strike="noStrike" kern="0" cap="small" normalizeH="0" noProof="0" dirty="0" smtClean="0">
                <a:ln>
                  <a:noFill/>
                </a:ln>
                <a:solidFill>
                  <a:srgbClr val="51AE32"/>
                </a:solidFill>
                <a:effectLst/>
                <a:uLnTx/>
                <a:uFillTx/>
                <a:latin typeface="Oswald" pitchFamily="2" charset="0"/>
                <a:ea typeface="+mj-ea"/>
                <a:cs typeface="+mj-cs"/>
              </a:rPr>
              <a:t>Sem možno článok</a:t>
            </a:r>
            <a:endParaRPr kumimoji="0" lang="sk-SK" b="1" i="0" u="none" strike="noStrike" kern="0" cap="small" normalizeH="0" noProof="0" dirty="0">
              <a:ln>
                <a:noFill/>
              </a:ln>
              <a:solidFill>
                <a:srgbClr val="51AE32"/>
              </a:solidFill>
              <a:effectLst/>
              <a:uLnTx/>
              <a:uFillTx/>
              <a:latin typeface="Oswald" pitchFamily="2" charset="0"/>
              <a:ea typeface="+mj-ea"/>
              <a:cs typeface="+mj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1224" y="889000"/>
            <a:ext cx="4522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405</Words>
  <Application>Microsoft Office PowerPoint</Application>
  <PresentationFormat>Vlastní</PresentationFormat>
  <Paragraphs>96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Office Theme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A4-MUSTRA background</dc:title>
  <dc:creator>Humac</dc:creator>
  <cp:lastModifiedBy>HUMAC s.r.o. Michal Procházka</cp:lastModifiedBy>
  <cp:revision>24</cp:revision>
  <dcterms:created xsi:type="dcterms:W3CDTF">2023-02-28T07:41:08Z</dcterms:created>
  <dcterms:modified xsi:type="dcterms:W3CDTF">2023-03-03T14:03:24Z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2023-02-28T00:00:00Z</vt:filetime>
  </property>
</Properties>
</file>